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58" r:id="rId4"/>
    <p:sldId id="259" r:id="rId5"/>
    <p:sldId id="260" r:id="rId6"/>
    <p:sldId id="261" r:id="rId7"/>
    <p:sldId id="310" r:id="rId8"/>
    <p:sldId id="262" r:id="rId9"/>
    <p:sldId id="311" r:id="rId10"/>
    <p:sldId id="263" r:id="rId11"/>
    <p:sldId id="264" r:id="rId12"/>
    <p:sldId id="265" r:id="rId13"/>
    <p:sldId id="266" r:id="rId14"/>
    <p:sldId id="267" r:id="rId15"/>
    <p:sldId id="270" r:id="rId16"/>
    <p:sldId id="271" r:id="rId17"/>
    <p:sldId id="320" r:id="rId18"/>
    <p:sldId id="275" r:id="rId19"/>
    <p:sldId id="276" r:id="rId20"/>
    <p:sldId id="321" r:id="rId21"/>
    <p:sldId id="322" r:id="rId22"/>
    <p:sldId id="323" r:id="rId23"/>
    <p:sldId id="325" r:id="rId24"/>
    <p:sldId id="324" r:id="rId25"/>
    <p:sldId id="272" r:id="rId26"/>
    <p:sldId id="277" r:id="rId27"/>
    <p:sldId id="278" r:id="rId28"/>
    <p:sldId id="279" r:id="rId29"/>
    <p:sldId id="280" r:id="rId30"/>
    <p:sldId id="281" r:id="rId31"/>
    <p:sldId id="282" r:id="rId32"/>
    <p:sldId id="283" r:id="rId33"/>
    <p:sldId id="284" r:id="rId34"/>
    <p:sldId id="285" r:id="rId35"/>
    <p:sldId id="286" r:id="rId36"/>
    <p:sldId id="287" r:id="rId37"/>
    <p:sldId id="289" r:id="rId38"/>
    <p:sldId id="290" r:id="rId39"/>
    <p:sldId id="312" r:id="rId40"/>
    <p:sldId id="292" r:id="rId41"/>
    <p:sldId id="316" r:id="rId42"/>
    <p:sldId id="317" r:id="rId43"/>
    <p:sldId id="318" r:id="rId44"/>
    <p:sldId id="319"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14" r:id="rId58"/>
    <p:sldId id="305" r:id="rId59"/>
    <p:sldId id="313" r:id="rId60"/>
    <p:sldId id="306" r:id="rId61"/>
    <p:sldId id="307" r:id="rId62"/>
    <p:sldId id="315" r:id="rId63"/>
    <p:sldId id="308" r:id="rId64"/>
    <p:sldId id="30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2" autoAdjust="0"/>
    <p:restoredTop sz="91840" autoAdjust="0"/>
  </p:normalViewPr>
  <p:slideViewPr>
    <p:cSldViewPr snapToGrid="0">
      <p:cViewPr varScale="1">
        <p:scale>
          <a:sx n="71" d="100"/>
          <a:sy n="71" d="100"/>
        </p:scale>
        <p:origin x="10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D525C-15AB-48C6-A6E2-A8B73C410CA8}" type="datetimeFigureOut">
              <a:rPr lang="en-IN" smtClean="0"/>
              <a:t>14-09-2024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6635CC-06B9-45C8-B684-58699F7FA535}" type="slidenum">
              <a:rPr lang="en-IN" smtClean="0"/>
              <a:t>‹#›</a:t>
            </a:fld>
            <a:endParaRPr lang="en-IN"/>
          </a:p>
        </p:txBody>
      </p:sp>
    </p:spTree>
    <p:extLst>
      <p:ext uri="{BB962C8B-B14F-4D97-AF65-F5344CB8AC3E}">
        <p14:creationId xmlns:p14="http://schemas.microsoft.com/office/powerpoint/2010/main" val="1796839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everyone, let's take a closer look at this slide. This diagram is an excellent way to understand the hierarchy and relationship between three key concepts in the field of AI: </a:t>
            </a:r>
            <a:r>
              <a:rPr lang="en-US" b="1" dirty="0"/>
              <a:t>Artificial Intelligence (AI)</a:t>
            </a:r>
            <a:r>
              <a:rPr lang="en-US" dirty="0"/>
              <a:t>, </a:t>
            </a:r>
            <a:r>
              <a:rPr lang="en-US" b="1" dirty="0"/>
              <a:t>Machine Learning (ML)</a:t>
            </a:r>
            <a:r>
              <a:rPr lang="en-US" dirty="0"/>
              <a:t>, and </a:t>
            </a:r>
            <a:r>
              <a:rPr lang="en-US" b="1" dirty="0"/>
              <a:t>Deep Learning (DL)</a:t>
            </a:r>
            <a:r>
              <a:rPr lang="en-US" dirty="0"/>
              <a:t>.</a:t>
            </a:r>
          </a:p>
          <a:p>
            <a:r>
              <a:rPr lang="en-US" b="1" dirty="0"/>
              <a:t>1. Artificial Intelligence (AI)</a:t>
            </a:r>
          </a:p>
          <a:p>
            <a:pPr>
              <a:buFont typeface="Arial" panose="020B0604020202020204" pitchFamily="34" charset="0"/>
              <a:buChar char="•"/>
            </a:pPr>
            <a:r>
              <a:rPr lang="en-US" dirty="0"/>
              <a:t>AI is the biggest circle here, representing the broadest category. Think of AI as the umbrella term that covers everything we do to make machines "smart." AI includes any technique or approach that allows a computer or machine to mimic human behavior or intelligence. This can be anything from rule-based systems (like if-then statements) to more sophisticated systems like the ones that play chess or recommend movies.</a:t>
            </a:r>
          </a:p>
          <a:p>
            <a:r>
              <a:rPr lang="en-US" b="1" dirty="0"/>
              <a:t>2. Machine Learning (ML)</a:t>
            </a:r>
          </a:p>
          <a:p>
            <a:pPr>
              <a:buFont typeface="Arial" panose="020B0604020202020204" pitchFamily="34" charset="0"/>
              <a:buChar char="•"/>
            </a:pPr>
            <a:r>
              <a:rPr lang="en-US" dirty="0"/>
              <a:t>Now, let's move one level deeper into </a:t>
            </a:r>
            <a:r>
              <a:rPr lang="en-US" b="1" dirty="0"/>
              <a:t>Machine Learning</a:t>
            </a:r>
            <a:r>
              <a:rPr lang="en-US" dirty="0"/>
              <a:t>. Machine Learning is a subset of AI, which means it's a specific approach within the larger field of AI. Machine Learning is all about </a:t>
            </a:r>
            <a:r>
              <a:rPr lang="en-US" b="1" dirty="0"/>
              <a:t>teaching machines to learn from data</a:t>
            </a:r>
            <a:r>
              <a:rPr lang="en-US" dirty="0"/>
              <a:t>. Instead of programming a machine with explicit rules, we give it examples (data) and let it find patterns, learn from them, and make decisions or predictions based on this learning.</a:t>
            </a:r>
          </a:p>
          <a:p>
            <a:pPr>
              <a:buFont typeface="Arial" panose="020B0604020202020204" pitchFamily="34" charset="0"/>
              <a:buChar char="•"/>
            </a:pPr>
            <a:r>
              <a:rPr lang="en-US" dirty="0"/>
              <a:t>For example, when you use a spam filter in your email, that’s machine learning at work. It looks at thousands of examples of spam and non-spam emails, learns the patterns, and then uses those patterns to predict whether new emails are spam.</a:t>
            </a:r>
          </a:p>
          <a:p>
            <a:r>
              <a:rPr lang="en-US" b="1" dirty="0"/>
              <a:t>3. Deep Learning (DL)</a:t>
            </a:r>
          </a:p>
          <a:p>
            <a:pPr>
              <a:buFont typeface="Arial" panose="020B0604020202020204" pitchFamily="34" charset="0"/>
              <a:buChar char="•"/>
            </a:pPr>
            <a:r>
              <a:rPr lang="en-US" dirty="0"/>
              <a:t>Finally, we get to the innermost circle: </a:t>
            </a:r>
            <a:r>
              <a:rPr lang="en-US" b="1" dirty="0"/>
              <a:t>Deep Learning</a:t>
            </a:r>
            <a:r>
              <a:rPr lang="en-US" dirty="0"/>
              <a:t>. Deep Learning is a more specialized subset of Machine Learning. It uses structures called neural networks, which are inspired by the human brain. These networks have many layers (which is why it’s called “deep” learning) and can learn very complex patterns from large amounts of data.</a:t>
            </a:r>
          </a:p>
          <a:p>
            <a:pPr>
              <a:buFont typeface="Arial" panose="020B0604020202020204" pitchFamily="34" charset="0"/>
              <a:buChar char="•"/>
            </a:pPr>
            <a:r>
              <a:rPr lang="en-US" dirty="0"/>
              <a:t>Deep Learning shines in situations where we have a lot of data and we need to identify very complex patterns. Think about recognizing faces in photos, understanding spoken language, or even driving a car. These tasks require understanding a lot of subtle details, and deep learning has proven to be incredibly effective in these areas.</a:t>
            </a:r>
          </a:p>
          <a:p>
            <a:r>
              <a:rPr lang="en-US" b="1" dirty="0"/>
              <a:t>Why This Matters:</a:t>
            </a:r>
          </a:p>
          <a:p>
            <a:pPr>
              <a:buFont typeface="Arial" panose="020B0604020202020204" pitchFamily="34" charset="0"/>
              <a:buChar char="•"/>
            </a:pPr>
            <a:r>
              <a:rPr lang="en-US" dirty="0"/>
              <a:t>The diagram visually shows us that </a:t>
            </a:r>
            <a:r>
              <a:rPr lang="en-US" b="1" dirty="0"/>
              <a:t>Deep Learning is a type of Machine Learning, and Machine Learning is a type of AI</a:t>
            </a:r>
            <a:r>
              <a:rPr lang="en-US" dirty="0"/>
              <a:t>. As we move inward from AI to Machine Learning to Deep Learning, we get more specialized. AI is the big picture—our goal of making machines smart. Machine Learning is one approach to achieve that goal by letting machines learn from data. Deep Learning is a specialized technique within Machine Learning that excels in working with large and complex datasets.</a:t>
            </a:r>
          </a:p>
          <a:p>
            <a:r>
              <a:rPr lang="en-US" b="1" dirty="0"/>
              <a:t>To Remember:</a:t>
            </a:r>
          </a:p>
          <a:p>
            <a:pPr>
              <a:buFont typeface="Arial" panose="020B0604020202020204" pitchFamily="34" charset="0"/>
              <a:buChar char="•"/>
            </a:pPr>
            <a:r>
              <a:rPr lang="en-US" dirty="0"/>
              <a:t>Not all AI uses Machine Learning, but all Machine Learning is a form of AI.</a:t>
            </a:r>
          </a:p>
          <a:p>
            <a:pPr>
              <a:buFont typeface="Arial" panose="020B0604020202020204" pitchFamily="34" charset="0"/>
              <a:buChar char="•"/>
            </a:pPr>
            <a:r>
              <a:rPr lang="en-US" dirty="0"/>
              <a:t>Not all Machine Learning uses Deep Learning, but all Deep Learning is a type of Machine Learning.</a:t>
            </a:r>
          </a:p>
          <a:p>
            <a:r>
              <a:rPr lang="en-US" dirty="0"/>
              <a:t>By understanding these layers, we get a clearer picture of where we are going when we talk about AI, Machine Learning, and Deep Learning. We start broad and get more specialized as we dive deeper into the techniques that power today's intelligent systems.</a:t>
            </a:r>
          </a:p>
          <a:p>
            <a:r>
              <a:rPr lang="en-US" dirty="0"/>
              <a:t>Does this make sense? Do you have any questions about these distinctions or how they fit together?</a:t>
            </a:r>
          </a:p>
          <a:p>
            <a:endParaRPr lang="en-IN" dirty="0"/>
          </a:p>
        </p:txBody>
      </p:sp>
      <p:sp>
        <p:nvSpPr>
          <p:cNvPr id="4" name="Slide Number Placeholder 3"/>
          <p:cNvSpPr>
            <a:spLocks noGrp="1"/>
          </p:cNvSpPr>
          <p:nvPr>
            <p:ph type="sldNum" sz="quarter" idx="5"/>
          </p:nvPr>
        </p:nvSpPr>
        <p:spPr/>
        <p:txBody>
          <a:bodyPr/>
          <a:lstStyle/>
          <a:p>
            <a:fld id="{486635CC-06B9-45C8-B684-58699F7FA535}" type="slidenum">
              <a:rPr lang="en-IN" smtClean="0"/>
              <a:t>4</a:t>
            </a:fld>
            <a:endParaRPr lang="en-IN"/>
          </a:p>
        </p:txBody>
      </p:sp>
    </p:spTree>
    <p:extLst>
      <p:ext uri="{BB962C8B-B14F-4D97-AF65-F5344CB8AC3E}">
        <p14:creationId xmlns:p14="http://schemas.microsoft.com/office/powerpoint/2010/main" val="3450150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86635CC-06B9-45C8-B684-58699F7FA535}" type="slidenum">
              <a:rPr lang="en-IN" smtClean="0"/>
              <a:t>25</a:t>
            </a:fld>
            <a:endParaRPr lang="en-IN"/>
          </a:p>
        </p:txBody>
      </p:sp>
    </p:spTree>
    <p:extLst>
      <p:ext uri="{BB962C8B-B14F-4D97-AF65-F5344CB8AC3E}">
        <p14:creationId xmlns:p14="http://schemas.microsoft.com/office/powerpoint/2010/main" val="663746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0124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82560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35286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6760" y="387016"/>
            <a:ext cx="11058477" cy="517001"/>
          </a:xfrm>
          <a:prstGeom prst="rect">
            <a:avLst/>
          </a:prstGeom>
        </p:spPr>
        <p:txBody>
          <a:bodyPr wrap="square" lIns="0" tIns="0" rIns="0" bIns="0">
            <a:spAutoFit/>
          </a:bodyPr>
          <a:lstStyle>
            <a:lvl1pPr>
              <a:defRPr sz="3733" b="0" i="0">
                <a:solidFill>
                  <a:srgbClr val="FF0000"/>
                </a:solidFill>
                <a:latin typeface="Roboto"/>
                <a:cs typeface="Roboto"/>
              </a:defRPr>
            </a:lvl1pPr>
          </a:lstStyle>
          <a:p>
            <a:endParaRPr/>
          </a:p>
        </p:txBody>
      </p:sp>
      <p:sp>
        <p:nvSpPr>
          <p:cNvPr id="3" name="Holder 3"/>
          <p:cNvSpPr>
            <a:spLocks noGrp="1"/>
          </p:cNvSpPr>
          <p:nvPr>
            <p:ph type="subTitle" idx="4"/>
          </p:nvPr>
        </p:nvSpPr>
        <p:spPr>
          <a:xfrm>
            <a:off x="1828800" y="3840481"/>
            <a:ext cx="8534400" cy="258597"/>
          </a:xfrm>
          <a:prstGeom prst="rect">
            <a:avLst/>
          </a:prstGeom>
        </p:spPr>
        <p:txBody>
          <a:bodyPr wrap="square" lIns="0" tIns="0" rIns="0" bIns="0">
            <a:spAutoFit/>
          </a:bodyPr>
          <a:lstStyle>
            <a:lvl1pPr>
              <a:defRPr sz="1867" b="0" i="0">
                <a:solidFill>
                  <a:schemeClr val="tx1"/>
                </a:solidFill>
                <a:latin typeface="Roboto"/>
                <a:cs typeface="Robo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075837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0" i="0">
                <a:solidFill>
                  <a:srgbClr val="FF0000"/>
                </a:solidFill>
                <a:latin typeface="Roboto"/>
                <a:cs typeface="Roboto"/>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060536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020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96554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75149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294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5808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5406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0053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58587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9/14/2024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59730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jpeg"/><Relationship Id="rId7" Type="http://schemas.openxmlformats.org/officeDocument/2006/relationships/image" Target="../media/image61.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 Id="rId9" Type="http://schemas.openxmlformats.org/officeDocument/2006/relationships/image" Target="../media/image63.jpeg"/></Relationships>
</file>

<file path=ppt/slides/_rels/slide46.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2.jpeg"/><Relationship Id="rId5" Type="http://schemas.openxmlformats.org/officeDocument/2006/relationships/image" Target="../media/image67.jpeg"/><Relationship Id="rId10" Type="http://schemas.openxmlformats.org/officeDocument/2006/relationships/hyperlink" Target="https://fortune.com/2018/09/24/business-strategy-technology-mckinsey/" TargetMode="External"/><Relationship Id="rId4" Type="http://schemas.openxmlformats.org/officeDocument/2006/relationships/image" Target="../media/image66.jpeg"/><Relationship Id="rId9" Type="http://schemas.openxmlformats.org/officeDocument/2006/relationships/image" Target="../media/image71.jpeg"/></Relationships>
</file>

<file path=ppt/slides/_rels/slide47.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jpeg"/><Relationship Id="rId5" Type="http://schemas.openxmlformats.org/officeDocument/2006/relationships/image" Target="../media/image67.jpeg"/><Relationship Id="rId10" Type="http://schemas.openxmlformats.org/officeDocument/2006/relationships/hyperlink" Target="https://fortune.com/2018/09/24/business-strategy-technology-mckinsey/" TargetMode="External"/><Relationship Id="rId4" Type="http://schemas.openxmlformats.org/officeDocument/2006/relationships/image" Target="../media/image66.jpeg"/><Relationship Id="rId9" Type="http://schemas.openxmlformats.org/officeDocument/2006/relationships/image" Target="../media/image71.jpeg"/></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71.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4.jpeg"/><Relationship Id="rId5" Type="http://schemas.openxmlformats.org/officeDocument/2006/relationships/image" Target="../media/image67.jpeg"/><Relationship Id="rId10" Type="http://schemas.openxmlformats.org/officeDocument/2006/relationships/hyperlink" Target="https://fortune.com/2018/09/24/business-strategy-technology-mckinsey/" TargetMode="External"/><Relationship Id="rId4" Type="http://schemas.openxmlformats.org/officeDocument/2006/relationships/image" Target="../media/image66.jpeg"/><Relationship Id="rId9" Type="http://schemas.openxmlformats.org/officeDocument/2006/relationships/image" Target="../media/image71.jpeg"/></Relationships>
</file>

<file path=ppt/slides/_rels/slide5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6.xml"/><Relationship Id="rId5" Type="http://schemas.openxmlformats.org/officeDocument/2006/relationships/image" Target="../media/image81.jpeg"/><Relationship Id="rId4" Type="http://schemas.openxmlformats.org/officeDocument/2006/relationships/image" Target="../media/image80.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71.jpeg"/></Relationships>
</file>

<file path=ppt/slides/_rels/slide5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91.jpeg"/><Relationship Id="rId10" Type="http://schemas.openxmlformats.org/officeDocument/2006/relationships/image" Target="../media/image96.jpeg"/><Relationship Id="rId4" Type="http://schemas.openxmlformats.org/officeDocument/2006/relationships/image" Target="../media/image90.jpeg"/><Relationship Id="rId9" Type="http://schemas.openxmlformats.org/officeDocument/2006/relationships/image" Target="../media/image95.jpeg"/></Relationships>
</file>

<file path=ppt/slides/_rels/slide64.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12" Type="http://schemas.openxmlformats.org/officeDocument/2006/relationships/hyperlink" Target="https://hai.stanford.edu/news/ai-index-state-ai-13-charts" TargetMode="External"/><Relationship Id="rId2" Type="http://schemas.openxmlformats.org/officeDocument/2006/relationships/image" Target="../media/image64.jpeg"/><Relationship Id="rId1" Type="http://schemas.openxmlformats.org/officeDocument/2006/relationships/slideLayout" Target="../slideLayouts/slideLayout6.xml"/><Relationship Id="rId6" Type="http://schemas.openxmlformats.org/officeDocument/2006/relationships/image" Target="../media/image68.jpeg"/><Relationship Id="rId11" Type="http://schemas.openxmlformats.org/officeDocument/2006/relationships/hyperlink" Target="https://ourworldindata.org/grapher/annual-scholarly-publications-on-artificial-intelligence?time=2013..latest&amp;region=Asia&amp;country=USA~GBR~DEU~CHN~OWID_WRL~IND~AUS#explore-the-data" TargetMode="External"/><Relationship Id="rId5" Type="http://schemas.openxmlformats.org/officeDocument/2006/relationships/image" Target="../media/image67.jpeg"/><Relationship Id="rId10" Type="http://schemas.openxmlformats.org/officeDocument/2006/relationships/image" Target="../media/image97.jpeg"/><Relationship Id="rId4" Type="http://schemas.openxmlformats.org/officeDocument/2006/relationships/image" Target="../media/image66.jpeg"/><Relationship Id="rId9" Type="http://schemas.openxmlformats.org/officeDocument/2006/relationships/image" Target="../media/image71.jpe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Deep Learning</a:t>
            </a:r>
          </a:p>
        </p:txBody>
      </p:sp>
      <p:sp>
        <p:nvSpPr>
          <p:cNvPr id="3" name="Subtitle 2"/>
          <p:cNvSpPr>
            <a:spLocks noGrp="1"/>
          </p:cNvSpPr>
          <p:nvPr>
            <p:ph type="subTitle" idx="1"/>
          </p:nvPr>
        </p:nvSpPr>
        <p:spPr/>
        <p:txBody>
          <a:bodyPr/>
          <a:lstStyle/>
          <a:p>
            <a:r>
              <a:rPr lang="en-US" dirty="0"/>
              <a:t>Dr Milan Joshi</a:t>
            </a:r>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262399"/>
            <a:ext cx="10907252" cy="879097"/>
          </a:xfrm>
          <a:prstGeom prst="rect">
            <a:avLst/>
          </a:prstGeom>
        </p:spPr>
        <p:txBody>
          <a:bodyPr vert="horz" wrap="square" lIns="0" tIns="260995" rIns="0" bIns="0" rtlCol="0" anchor="ctr">
            <a:spAutoFit/>
          </a:bodyPr>
          <a:lstStyle/>
          <a:p>
            <a:pPr marL="16933">
              <a:lnSpc>
                <a:spcPct val="100000"/>
              </a:lnSpc>
              <a:spcBef>
                <a:spcPts val="133"/>
              </a:spcBef>
            </a:pPr>
            <a:r>
              <a:rPr sz="4000" spc="-27" dirty="0"/>
              <a:t>Represent</a:t>
            </a:r>
            <a:r>
              <a:rPr sz="4000" spc="-113" dirty="0"/>
              <a:t> </a:t>
            </a:r>
            <a:r>
              <a:rPr sz="4000" dirty="0"/>
              <a:t>the</a:t>
            </a:r>
            <a:r>
              <a:rPr sz="4000" spc="-107" dirty="0"/>
              <a:t> </a:t>
            </a:r>
            <a:r>
              <a:rPr sz="4000" dirty="0"/>
              <a:t>world</a:t>
            </a:r>
            <a:r>
              <a:rPr sz="4000" spc="-113" dirty="0"/>
              <a:t> </a:t>
            </a:r>
            <a:r>
              <a:rPr sz="4000" dirty="0"/>
              <a:t>as</a:t>
            </a:r>
            <a:r>
              <a:rPr sz="4000" spc="-107" dirty="0"/>
              <a:t> </a:t>
            </a:r>
            <a:r>
              <a:rPr sz="4000" dirty="0"/>
              <a:t>nested</a:t>
            </a:r>
            <a:r>
              <a:rPr sz="4000" spc="-107" dirty="0"/>
              <a:t> </a:t>
            </a:r>
            <a:r>
              <a:rPr sz="4000" spc="-40" dirty="0"/>
              <a:t>hierarchy</a:t>
            </a:r>
            <a:r>
              <a:rPr sz="4000" spc="-107" dirty="0"/>
              <a:t> </a:t>
            </a:r>
            <a:r>
              <a:rPr sz="4000" dirty="0"/>
              <a:t>of</a:t>
            </a:r>
            <a:r>
              <a:rPr sz="4000" spc="-100" dirty="0"/>
              <a:t> </a:t>
            </a:r>
            <a:r>
              <a:rPr sz="4000" spc="-13" dirty="0"/>
              <a:t>concepts</a:t>
            </a:r>
          </a:p>
        </p:txBody>
      </p:sp>
      <p:pic>
        <p:nvPicPr>
          <p:cNvPr id="3" name="object 3"/>
          <p:cNvPicPr/>
          <p:nvPr/>
        </p:nvPicPr>
        <p:blipFill>
          <a:blip r:embed="rId2" cstate="print"/>
          <a:stretch>
            <a:fillRect/>
          </a:stretch>
        </p:blipFill>
        <p:spPr>
          <a:xfrm>
            <a:off x="3352801" y="1710857"/>
            <a:ext cx="5486399" cy="36575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755681" y="564913"/>
            <a:ext cx="14744636" cy="591551"/>
          </a:xfrm>
          <a:prstGeom prst="rect">
            <a:avLst/>
          </a:prstGeom>
        </p:spPr>
        <p:txBody>
          <a:bodyPr vert="horz" wrap="square" lIns="0" tIns="16933" rIns="0" bIns="0" rtlCol="0" anchor="ctr">
            <a:spAutoFit/>
          </a:bodyPr>
          <a:lstStyle/>
          <a:p>
            <a:pPr marL="16933">
              <a:lnSpc>
                <a:spcPct val="100000"/>
              </a:lnSpc>
              <a:spcBef>
                <a:spcPts val="133"/>
              </a:spcBef>
            </a:pPr>
            <a:r>
              <a:rPr spc="-27" dirty="0"/>
              <a:t>Represent</a:t>
            </a:r>
            <a:r>
              <a:rPr spc="-113" dirty="0"/>
              <a:t> </a:t>
            </a:r>
            <a:r>
              <a:rPr dirty="0"/>
              <a:t>the</a:t>
            </a:r>
            <a:r>
              <a:rPr spc="-107" dirty="0"/>
              <a:t> </a:t>
            </a:r>
            <a:r>
              <a:rPr dirty="0"/>
              <a:t>world</a:t>
            </a:r>
            <a:r>
              <a:rPr spc="-113" dirty="0"/>
              <a:t> </a:t>
            </a:r>
            <a:r>
              <a:rPr dirty="0"/>
              <a:t>as</a:t>
            </a:r>
            <a:r>
              <a:rPr spc="-107" dirty="0"/>
              <a:t> </a:t>
            </a:r>
            <a:r>
              <a:rPr dirty="0"/>
              <a:t>nested</a:t>
            </a:r>
            <a:r>
              <a:rPr spc="-107" dirty="0"/>
              <a:t> </a:t>
            </a:r>
            <a:r>
              <a:rPr spc="-40" dirty="0"/>
              <a:t>hierarchy</a:t>
            </a:r>
            <a:r>
              <a:rPr spc="-107" dirty="0"/>
              <a:t> </a:t>
            </a:r>
            <a:r>
              <a:rPr dirty="0"/>
              <a:t>of</a:t>
            </a:r>
            <a:r>
              <a:rPr spc="-100" dirty="0"/>
              <a:t> </a:t>
            </a:r>
            <a:r>
              <a:rPr spc="-13" dirty="0"/>
              <a:t>concepts</a:t>
            </a:r>
          </a:p>
        </p:txBody>
      </p:sp>
      <p:pic>
        <p:nvPicPr>
          <p:cNvPr id="3" name="object 3"/>
          <p:cNvPicPr/>
          <p:nvPr/>
        </p:nvPicPr>
        <p:blipFill>
          <a:blip r:embed="rId2" cstate="print"/>
          <a:stretch>
            <a:fillRect/>
          </a:stretch>
        </p:blipFill>
        <p:spPr>
          <a:xfrm>
            <a:off x="812801" y="1710857"/>
            <a:ext cx="5486399" cy="3657599"/>
          </a:xfrm>
          <a:prstGeom prst="rect">
            <a:avLst/>
          </a:prstGeom>
        </p:spPr>
      </p:pic>
      <p:sp>
        <p:nvSpPr>
          <p:cNvPr id="4" name="object 4"/>
          <p:cNvSpPr txBox="1"/>
          <p:nvPr/>
        </p:nvSpPr>
        <p:spPr>
          <a:xfrm>
            <a:off x="7295964" y="1798751"/>
            <a:ext cx="1630680" cy="304421"/>
          </a:xfrm>
          <a:prstGeom prst="rect">
            <a:avLst/>
          </a:prstGeom>
        </p:spPr>
        <p:txBody>
          <a:bodyPr vert="horz" wrap="square" lIns="0" tIns="16933" rIns="0" bIns="0" rtlCol="0">
            <a:spAutoFit/>
          </a:bodyPr>
          <a:lstStyle/>
          <a:p>
            <a:pPr marL="16933">
              <a:spcBef>
                <a:spcPts val="133"/>
              </a:spcBef>
              <a:tabLst>
                <a:tab pos="516454" algn="l"/>
              </a:tabLst>
            </a:pPr>
            <a:r>
              <a:rPr sz="1867" spc="-33" dirty="0">
                <a:latin typeface="Roboto"/>
                <a:cs typeface="Roboto"/>
              </a:rPr>
              <a:t>1.</a:t>
            </a:r>
            <a:r>
              <a:rPr sz="1867" dirty="0">
                <a:latin typeface="Roboto"/>
                <a:cs typeface="Roboto"/>
              </a:rPr>
              <a:t>	</a:t>
            </a:r>
            <a:r>
              <a:rPr sz="1867" spc="-13" dirty="0">
                <a:latin typeface="Roboto"/>
                <a:cs typeface="Roboto"/>
              </a:rPr>
              <a:t>Four</a:t>
            </a:r>
            <a:r>
              <a:rPr sz="1867" spc="-87" dirty="0">
                <a:latin typeface="Roboto"/>
                <a:cs typeface="Roboto"/>
              </a:rPr>
              <a:t> </a:t>
            </a:r>
            <a:r>
              <a:rPr sz="1867" spc="-13" dirty="0">
                <a:latin typeface="Roboto"/>
                <a:cs typeface="Roboto"/>
              </a:rPr>
              <a:t>Lines</a:t>
            </a:r>
            <a:endParaRPr sz="1867">
              <a:latin typeface="Roboto"/>
              <a:cs typeface="Roboto"/>
            </a:endParaRPr>
          </a:p>
        </p:txBody>
      </p:sp>
      <p:sp>
        <p:nvSpPr>
          <p:cNvPr id="5" name="TextBox 4">
            <a:extLst>
              <a:ext uri="{FF2B5EF4-FFF2-40B4-BE49-F238E27FC236}">
                <a16:creationId xmlns:a16="http://schemas.microsoft.com/office/drawing/2014/main" id="{F90C8D07-7E3C-469C-8414-D1A48C63110E}"/>
              </a:ext>
            </a:extLst>
          </p:cNvPr>
          <p:cNvSpPr txBox="1"/>
          <p:nvPr/>
        </p:nvSpPr>
        <p:spPr>
          <a:xfrm>
            <a:off x="714477" y="5841008"/>
            <a:ext cx="10664722" cy="646331"/>
          </a:xfrm>
          <a:prstGeom prst="rect">
            <a:avLst/>
          </a:prstGeom>
          <a:noFill/>
        </p:spPr>
        <p:txBody>
          <a:bodyPr wrap="square">
            <a:spAutoFit/>
          </a:bodyPr>
          <a:lstStyle/>
          <a:p>
            <a:pPr>
              <a:buFont typeface="Arial" panose="020B0604020202020204" pitchFamily="34" charset="0"/>
              <a:buChar char="•"/>
            </a:pPr>
            <a:r>
              <a:rPr lang="en-US" dirty="0"/>
              <a:t>Deep learning models learn representations hierarchically. For example, when learning to recognize a square:</a:t>
            </a:r>
          </a:p>
          <a:p>
            <a:pPr>
              <a:buFont typeface="Arial" panose="020B0604020202020204" pitchFamily="34" charset="0"/>
              <a:buChar char="•"/>
            </a:pPr>
            <a:r>
              <a:rPr lang="en-US" b="1" dirty="0"/>
              <a:t>First Level (Primitive Concepts):</a:t>
            </a:r>
            <a:r>
              <a:rPr lang="en-US" dirty="0"/>
              <a:t> The model learns very basic elements like individual lines.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232902"/>
            <a:ext cx="11074400" cy="879097"/>
          </a:xfrm>
          <a:prstGeom prst="rect">
            <a:avLst/>
          </a:prstGeom>
        </p:spPr>
        <p:txBody>
          <a:bodyPr vert="horz" wrap="square" lIns="0" tIns="260995" rIns="0" bIns="0" rtlCol="0" anchor="ctr">
            <a:spAutoFit/>
          </a:bodyPr>
          <a:lstStyle/>
          <a:p>
            <a:pPr marL="16933">
              <a:lnSpc>
                <a:spcPct val="100000"/>
              </a:lnSpc>
              <a:spcBef>
                <a:spcPts val="133"/>
              </a:spcBef>
            </a:pPr>
            <a:r>
              <a:rPr sz="4000" spc="-27" dirty="0"/>
              <a:t>Represent</a:t>
            </a:r>
            <a:r>
              <a:rPr sz="4000" spc="-113" dirty="0"/>
              <a:t> </a:t>
            </a:r>
            <a:r>
              <a:rPr sz="4000" dirty="0"/>
              <a:t>the</a:t>
            </a:r>
            <a:r>
              <a:rPr sz="4000" spc="-107" dirty="0"/>
              <a:t> </a:t>
            </a:r>
            <a:r>
              <a:rPr sz="4000" dirty="0"/>
              <a:t>world</a:t>
            </a:r>
            <a:r>
              <a:rPr sz="4000" spc="-113" dirty="0"/>
              <a:t> </a:t>
            </a:r>
            <a:r>
              <a:rPr sz="4000" dirty="0"/>
              <a:t>as</a:t>
            </a:r>
            <a:r>
              <a:rPr sz="4000" spc="-107" dirty="0"/>
              <a:t> </a:t>
            </a:r>
            <a:r>
              <a:rPr sz="4000" dirty="0"/>
              <a:t>nested</a:t>
            </a:r>
            <a:r>
              <a:rPr sz="4000" spc="-107" dirty="0"/>
              <a:t> </a:t>
            </a:r>
            <a:r>
              <a:rPr sz="4000" spc="-40" dirty="0"/>
              <a:t>hierarchy</a:t>
            </a:r>
            <a:r>
              <a:rPr sz="4000" spc="-107" dirty="0"/>
              <a:t> </a:t>
            </a:r>
            <a:r>
              <a:rPr sz="4000" dirty="0"/>
              <a:t>of</a:t>
            </a:r>
            <a:r>
              <a:rPr sz="4000" spc="-100" dirty="0"/>
              <a:t> </a:t>
            </a:r>
            <a:r>
              <a:rPr sz="4000" spc="-13" dirty="0"/>
              <a:t>concepts</a:t>
            </a:r>
          </a:p>
        </p:txBody>
      </p:sp>
      <p:pic>
        <p:nvPicPr>
          <p:cNvPr id="3" name="object 3"/>
          <p:cNvPicPr/>
          <p:nvPr/>
        </p:nvPicPr>
        <p:blipFill>
          <a:blip r:embed="rId2" cstate="print"/>
          <a:stretch>
            <a:fillRect/>
          </a:stretch>
        </p:blipFill>
        <p:spPr>
          <a:xfrm>
            <a:off x="812801" y="1710857"/>
            <a:ext cx="5486399" cy="3657599"/>
          </a:xfrm>
          <a:prstGeom prst="rect">
            <a:avLst/>
          </a:prstGeom>
        </p:spPr>
      </p:pic>
      <p:sp>
        <p:nvSpPr>
          <p:cNvPr id="4" name="object 4"/>
          <p:cNvSpPr txBox="1"/>
          <p:nvPr/>
        </p:nvSpPr>
        <p:spPr>
          <a:xfrm>
            <a:off x="7295964" y="1798751"/>
            <a:ext cx="3478107" cy="1375034"/>
          </a:xfrm>
          <a:prstGeom prst="rect">
            <a:avLst/>
          </a:prstGeom>
        </p:spPr>
        <p:txBody>
          <a:bodyPr vert="horz" wrap="square" lIns="0" tIns="16933" rIns="0" bIns="0" rtlCol="0">
            <a:spAutoFit/>
          </a:bodyPr>
          <a:lstStyle/>
          <a:p>
            <a:pPr marL="516454" indent="-499521">
              <a:spcBef>
                <a:spcPts val="133"/>
              </a:spcBef>
              <a:buAutoNum type="arabicPeriod"/>
              <a:tabLst>
                <a:tab pos="516454" algn="l"/>
              </a:tabLst>
            </a:pPr>
            <a:r>
              <a:rPr sz="1867" spc="-13" dirty="0">
                <a:latin typeface="Roboto"/>
                <a:cs typeface="Roboto"/>
              </a:rPr>
              <a:t>Four</a:t>
            </a:r>
            <a:r>
              <a:rPr sz="1867" spc="-87" dirty="0">
                <a:latin typeface="Roboto"/>
                <a:cs typeface="Roboto"/>
              </a:rPr>
              <a:t> </a:t>
            </a:r>
            <a:r>
              <a:rPr sz="1867" spc="-13" dirty="0">
                <a:latin typeface="Roboto"/>
                <a:cs typeface="Roboto"/>
              </a:rPr>
              <a:t>Lines</a:t>
            </a:r>
            <a:endParaRPr sz="1867">
              <a:latin typeface="Roboto"/>
              <a:cs typeface="Roboto"/>
            </a:endParaRPr>
          </a:p>
          <a:p>
            <a:pPr marL="516454" marR="6773" indent="-500367">
              <a:lnSpc>
                <a:spcPct val="201000"/>
              </a:lnSpc>
              <a:buAutoNum type="arabicPeriod"/>
              <a:tabLst>
                <a:tab pos="516454" algn="l"/>
              </a:tabLst>
            </a:pPr>
            <a:r>
              <a:rPr sz="1867" spc="-13" dirty="0">
                <a:latin typeface="Roboto"/>
                <a:cs typeface="Roboto"/>
              </a:rPr>
              <a:t>They</a:t>
            </a:r>
            <a:r>
              <a:rPr sz="1867" spc="-60" dirty="0">
                <a:latin typeface="Roboto"/>
                <a:cs typeface="Roboto"/>
              </a:rPr>
              <a:t> </a:t>
            </a:r>
            <a:r>
              <a:rPr sz="1867" dirty="0">
                <a:latin typeface="Roboto"/>
                <a:cs typeface="Roboto"/>
              </a:rPr>
              <a:t>are</a:t>
            </a:r>
            <a:r>
              <a:rPr sz="1867" spc="-53" dirty="0">
                <a:latin typeface="Roboto"/>
                <a:cs typeface="Roboto"/>
              </a:rPr>
              <a:t> </a:t>
            </a:r>
            <a:r>
              <a:rPr sz="1867" spc="-27" dirty="0">
                <a:latin typeface="Roboto"/>
                <a:cs typeface="Roboto"/>
              </a:rPr>
              <a:t>connected,</a:t>
            </a:r>
            <a:r>
              <a:rPr sz="1867" spc="-60" dirty="0">
                <a:latin typeface="Roboto"/>
                <a:cs typeface="Roboto"/>
              </a:rPr>
              <a:t> </a:t>
            </a:r>
            <a:r>
              <a:rPr sz="1867" spc="-13" dirty="0">
                <a:latin typeface="Roboto"/>
                <a:cs typeface="Roboto"/>
              </a:rPr>
              <a:t>Closed, </a:t>
            </a:r>
            <a:r>
              <a:rPr sz="1867" spc="-27" dirty="0">
                <a:latin typeface="Roboto"/>
                <a:cs typeface="Roboto"/>
              </a:rPr>
              <a:t>perpendicular</a:t>
            </a:r>
            <a:r>
              <a:rPr sz="1867" spc="-53" dirty="0">
                <a:latin typeface="Roboto"/>
                <a:cs typeface="Roboto"/>
              </a:rPr>
              <a:t> </a:t>
            </a:r>
            <a:r>
              <a:rPr sz="1867" dirty="0">
                <a:latin typeface="Roboto"/>
                <a:cs typeface="Roboto"/>
              </a:rPr>
              <a:t>to</a:t>
            </a:r>
            <a:r>
              <a:rPr sz="1867" spc="-47" dirty="0">
                <a:latin typeface="Roboto"/>
                <a:cs typeface="Roboto"/>
              </a:rPr>
              <a:t> </a:t>
            </a:r>
            <a:r>
              <a:rPr sz="1867" dirty="0">
                <a:latin typeface="Roboto"/>
                <a:cs typeface="Roboto"/>
              </a:rPr>
              <a:t>each</a:t>
            </a:r>
            <a:r>
              <a:rPr sz="1867" spc="-47" dirty="0">
                <a:latin typeface="Roboto"/>
                <a:cs typeface="Roboto"/>
              </a:rPr>
              <a:t> </a:t>
            </a:r>
            <a:r>
              <a:rPr sz="1867" spc="-13" dirty="0">
                <a:latin typeface="Roboto"/>
                <a:cs typeface="Roboto"/>
              </a:rPr>
              <a:t>other</a:t>
            </a:r>
            <a:endParaRPr sz="1867">
              <a:latin typeface="Roboto"/>
              <a:cs typeface="Roboto"/>
            </a:endParaRPr>
          </a:p>
        </p:txBody>
      </p:sp>
      <p:sp>
        <p:nvSpPr>
          <p:cNvPr id="6" name="TextBox 5">
            <a:extLst>
              <a:ext uri="{FF2B5EF4-FFF2-40B4-BE49-F238E27FC236}">
                <a16:creationId xmlns:a16="http://schemas.microsoft.com/office/drawing/2014/main" id="{43D9601F-733A-4D04-B383-782E1BFDE651}"/>
              </a:ext>
            </a:extLst>
          </p:cNvPr>
          <p:cNvSpPr txBox="1"/>
          <p:nvPr/>
        </p:nvSpPr>
        <p:spPr>
          <a:xfrm>
            <a:off x="903641" y="5631213"/>
            <a:ext cx="10284311" cy="646331"/>
          </a:xfrm>
          <a:prstGeom prst="rect">
            <a:avLst/>
          </a:prstGeom>
          <a:noFill/>
        </p:spPr>
        <p:txBody>
          <a:bodyPr wrap="square">
            <a:spAutoFit/>
          </a:bodyPr>
          <a:lstStyle/>
          <a:p>
            <a:pPr>
              <a:buFont typeface="Arial" panose="020B0604020202020204" pitchFamily="34" charset="0"/>
              <a:buChar char="•"/>
            </a:pPr>
            <a:r>
              <a:rPr lang="en-US" b="1" dirty="0"/>
              <a:t>Second Level (Simple Relationships):</a:t>
            </a:r>
            <a:r>
              <a:rPr lang="en-US" dirty="0"/>
              <a:t> It learns that these lines are connected, form a closed loop, and are perpendicular to each other.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32208"/>
            <a:ext cx="10553290" cy="879097"/>
          </a:xfrm>
          <a:prstGeom prst="rect">
            <a:avLst/>
          </a:prstGeom>
        </p:spPr>
        <p:txBody>
          <a:bodyPr vert="horz" wrap="square" lIns="0" tIns="260995" rIns="0" bIns="0" rtlCol="0" anchor="ctr">
            <a:spAutoFit/>
          </a:bodyPr>
          <a:lstStyle/>
          <a:p>
            <a:pPr marL="16933">
              <a:lnSpc>
                <a:spcPct val="100000"/>
              </a:lnSpc>
              <a:spcBef>
                <a:spcPts val="133"/>
              </a:spcBef>
            </a:pPr>
            <a:r>
              <a:rPr sz="4000" spc="-27" dirty="0"/>
              <a:t>Represent</a:t>
            </a:r>
            <a:r>
              <a:rPr sz="4000" spc="-113" dirty="0"/>
              <a:t> </a:t>
            </a:r>
            <a:r>
              <a:rPr sz="4000" dirty="0"/>
              <a:t>the</a:t>
            </a:r>
            <a:r>
              <a:rPr sz="4000" spc="-107" dirty="0"/>
              <a:t> </a:t>
            </a:r>
            <a:r>
              <a:rPr sz="4000" dirty="0"/>
              <a:t>world</a:t>
            </a:r>
            <a:r>
              <a:rPr sz="4000" spc="-113" dirty="0"/>
              <a:t> </a:t>
            </a:r>
            <a:r>
              <a:rPr sz="4000" dirty="0"/>
              <a:t>as</a:t>
            </a:r>
            <a:r>
              <a:rPr sz="4000" spc="-107" dirty="0"/>
              <a:t> </a:t>
            </a:r>
            <a:r>
              <a:rPr sz="4000" dirty="0"/>
              <a:t>nested</a:t>
            </a:r>
            <a:r>
              <a:rPr sz="4000" spc="-107" dirty="0"/>
              <a:t> </a:t>
            </a:r>
            <a:r>
              <a:rPr sz="4000" spc="-40" dirty="0"/>
              <a:t>hierarchy</a:t>
            </a:r>
            <a:r>
              <a:rPr sz="4000" spc="-107" dirty="0"/>
              <a:t> </a:t>
            </a:r>
            <a:r>
              <a:rPr sz="4000" dirty="0"/>
              <a:t>of</a:t>
            </a:r>
            <a:r>
              <a:rPr sz="4000" spc="-100" dirty="0"/>
              <a:t> </a:t>
            </a:r>
            <a:r>
              <a:rPr sz="4000" spc="-13" dirty="0"/>
              <a:t>concepts</a:t>
            </a:r>
          </a:p>
        </p:txBody>
      </p:sp>
      <p:pic>
        <p:nvPicPr>
          <p:cNvPr id="3" name="object 3"/>
          <p:cNvPicPr/>
          <p:nvPr/>
        </p:nvPicPr>
        <p:blipFill>
          <a:blip r:embed="rId2" cstate="print"/>
          <a:stretch>
            <a:fillRect/>
          </a:stretch>
        </p:blipFill>
        <p:spPr>
          <a:xfrm>
            <a:off x="812801" y="1065396"/>
            <a:ext cx="5486399" cy="3657599"/>
          </a:xfrm>
          <a:prstGeom prst="rect">
            <a:avLst/>
          </a:prstGeom>
        </p:spPr>
      </p:pic>
      <p:sp>
        <p:nvSpPr>
          <p:cNvPr id="4" name="object 4"/>
          <p:cNvSpPr txBox="1"/>
          <p:nvPr/>
        </p:nvSpPr>
        <p:spPr>
          <a:xfrm>
            <a:off x="7295964" y="1798751"/>
            <a:ext cx="3478107" cy="2034125"/>
          </a:xfrm>
          <a:prstGeom prst="rect">
            <a:avLst/>
          </a:prstGeom>
        </p:spPr>
        <p:txBody>
          <a:bodyPr vert="horz" wrap="square" lIns="0" tIns="16933" rIns="0" bIns="0" rtlCol="0">
            <a:spAutoFit/>
          </a:bodyPr>
          <a:lstStyle/>
          <a:p>
            <a:pPr marL="516454" indent="-499521">
              <a:spcBef>
                <a:spcPts val="133"/>
              </a:spcBef>
              <a:buAutoNum type="arabicPeriod"/>
              <a:tabLst>
                <a:tab pos="516454" algn="l"/>
              </a:tabLst>
            </a:pPr>
            <a:r>
              <a:rPr sz="1867" spc="-13" dirty="0">
                <a:latin typeface="Roboto"/>
                <a:cs typeface="Roboto"/>
              </a:rPr>
              <a:t>Four</a:t>
            </a:r>
            <a:r>
              <a:rPr sz="1867" spc="-87" dirty="0">
                <a:latin typeface="Roboto"/>
                <a:cs typeface="Roboto"/>
              </a:rPr>
              <a:t> </a:t>
            </a:r>
            <a:r>
              <a:rPr sz="1867" spc="-13" dirty="0">
                <a:latin typeface="Roboto"/>
                <a:cs typeface="Roboto"/>
              </a:rPr>
              <a:t>Lines</a:t>
            </a:r>
            <a:endParaRPr sz="1867">
              <a:latin typeface="Roboto"/>
              <a:cs typeface="Roboto"/>
            </a:endParaRPr>
          </a:p>
          <a:p>
            <a:pPr marL="516454" marR="6773" indent="-500367">
              <a:lnSpc>
                <a:spcPct val="201000"/>
              </a:lnSpc>
              <a:buAutoNum type="arabicPeriod"/>
              <a:tabLst>
                <a:tab pos="516454" algn="l"/>
              </a:tabLst>
            </a:pPr>
            <a:r>
              <a:rPr sz="1867" spc="-13" dirty="0">
                <a:latin typeface="Roboto"/>
                <a:cs typeface="Roboto"/>
              </a:rPr>
              <a:t>They</a:t>
            </a:r>
            <a:r>
              <a:rPr sz="1867" spc="-60" dirty="0">
                <a:latin typeface="Roboto"/>
                <a:cs typeface="Roboto"/>
              </a:rPr>
              <a:t> </a:t>
            </a:r>
            <a:r>
              <a:rPr sz="1867" dirty="0">
                <a:latin typeface="Roboto"/>
                <a:cs typeface="Roboto"/>
              </a:rPr>
              <a:t>are</a:t>
            </a:r>
            <a:r>
              <a:rPr sz="1867" spc="-53" dirty="0">
                <a:latin typeface="Roboto"/>
                <a:cs typeface="Roboto"/>
              </a:rPr>
              <a:t> </a:t>
            </a:r>
            <a:r>
              <a:rPr sz="1867" spc="-27" dirty="0">
                <a:latin typeface="Roboto"/>
                <a:cs typeface="Roboto"/>
              </a:rPr>
              <a:t>connected,</a:t>
            </a:r>
            <a:r>
              <a:rPr sz="1867" spc="-60" dirty="0">
                <a:latin typeface="Roboto"/>
                <a:cs typeface="Roboto"/>
              </a:rPr>
              <a:t> </a:t>
            </a:r>
            <a:r>
              <a:rPr sz="1867" spc="-13" dirty="0">
                <a:latin typeface="Roboto"/>
                <a:cs typeface="Roboto"/>
              </a:rPr>
              <a:t>Closed, </a:t>
            </a:r>
            <a:r>
              <a:rPr sz="1867" spc="-27" dirty="0">
                <a:latin typeface="Roboto"/>
                <a:cs typeface="Roboto"/>
              </a:rPr>
              <a:t>perpendicular</a:t>
            </a:r>
            <a:r>
              <a:rPr sz="1867" spc="-53" dirty="0">
                <a:latin typeface="Roboto"/>
                <a:cs typeface="Roboto"/>
              </a:rPr>
              <a:t> </a:t>
            </a:r>
            <a:r>
              <a:rPr sz="1867" dirty="0">
                <a:latin typeface="Roboto"/>
                <a:cs typeface="Roboto"/>
              </a:rPr>
              <a:t>to</a:t>
            </a:r>
            <a:r>
              <a:rPr sz="1867" spc="-47" dirty="0">
                <a:latin typeface="Roboto"/>
                <a:cs typeface="Roboto"/>
              </a:rPr>
              <a:t> </a:t>
            </a:r>
            <a:r>
              <a:rPr sz="1867" dirty="0">
                <a:latin typeface="Roboto"/>
                <a:cs typeface="Roboto"/>
              </a:rPr>
              <a:t>each</a:t>
            </a:r>
            <a:r>
              <a:rPr sz="1867" spc="-47" dirty="0">
                <a:latin typeface="Roboto"/>
                <a:cs typeface="Roboto"/>
              </a:rPr>
              <a:t> </a:t>
            </a:r>
            <a:r>
              <a:rPr sz="1867" spc="-13" dirty="0">
                <a:latin typeface="Roboto"/>
                <a:cs typeface="Roboto"/>
              </a:rPr>
              <a:t>other</a:t>
            </a:r>
            <a:endParaRPr sz="1867">
              <a:latin typeface="Roboto"/>
              <a:cs typeface="Roboto"/>
            </a:endParaRPr>
          </a:p>
          <a:p>
            <a:pPr>
              <a:spcBef>
                <a:spcPts val="13"/>
              </a:spcBef>
              <a:buFont typeface="Roboto"/>
              <a:buAutoNum type="arabicPeriod"/>
            </a:pPr>
            <a:endParaRPr sz="1867">
              <a:latin typeface="Roboto"/>
              <a:cs typeface="Roboto"/>
            </a:endParaRPr>
          </a:p>
          <a:p>
            <a:pPr marL="516454" indent="-499521">
              <a:spcBef>
                <a:spcPts val="7"/>
              </a:spcBef>
              <a:buAutoNum type="arabicPeriod"/>
              <a:tabLst>
                <a:tab pos="516454" algn="l"/>
              </a:tabLst>
            </a:pPr>
            <a:r>
              <a:rPr sz="1867" dirty="0">
                <a:latin typeface="Roboto"/>
                <a:cs typeface="Roboto"/>
              </a:rPr>
              <a:t>All</a:t>
            </a:r>
            <a:r>
              <a:rPr sz="1867" spc="-73" dirty="0">
                <a:latin typeface="Roboto"/>
                <a:cs typeface="Roboto"/>
              </a:rPr>
              <a:t> </a:t>
            </a:r>
            <a:r>
              <a:rPr sz="1867" dirty="0">
                <a:latin typeface="Roboto"/>
                <a:cs typeface="Roboto"/>
              </a:rPr>
              <a:t>lines</a:t>
            </a:r>
            <a:r>
              <a:rPr sz="1867" spc="-67" dirty="0">
                <a:latin typeface="Roboto"/>
                <a:cs typeface="Roboto"/>
              </a:rPr>
              <a:t> </a:t>
            </a:r>
            <a:r>
              <a:rPr sz="1867" dirty="0">
                <a:latin typeface="Roboto"/>
                <a:cs typeface="Roboto"/>
              </a:rPr>
              <a:t>are</a:t>
            </a:r>
            <a:r>
              <a:rPr sz="1867" spc="-73" dirty="0">
                <a:latin typeface="Roboto"/>
                <a:cs typeface="Roboto"/>
              </a:rPr>
              <a:t> </a:t>
            </a:r>
            <a:r>
              <a:rPr sz="1867" spc="-13" dirty="0">
                <a:latin typeface="Roboto"/>
                <a:cs typeface="Roboto"/>
              </a:rPr>
              <a:t>equal</a:t>
            </a:r>
            <a:r>
              <a:rPr sz="1867" spc="-73" dirty="0">
                <a:latin typeface="Roboto"/>
                <a:cs typeface="Roboto"/>
              </a:rPr>
              <a:t> </a:t>
            </a:r>
            <a:r>
              <a:rPr sz="1867" dirty="0">
                <a:latin typeface="Roboto"/>
                <a:cs typeface="Roboto"/>
              </a:rPr>
              <a:t>in</a:t>
            </a:r>
            <a:r>
              <a:rPr sz="1867" spc="-67" dirty="0">
                <a:latin typeface="Roboto"/>
                <a:cs typeface="Roboto"/>
              </a:rPr>
              <a:t> </a:t>
            </a:r>
            <a:r>
              <a:rPr sz="1867" spc="-13" dirty="0">
                <a:latin typeface="Roboto"/>
                <a:cs typeface="Roboto"/>
              </a:rPr>
              <a:t>length</a:t>
            </a:r>
            <a:endParaRPr sz="1867">
              <a:latin typeface="Roboto"/>
              <a:cs typeface="Roboto"/>
            </a:endParaRPr>
          </a:p>
        </p:txBody>
      </p:sp>
      <p:sp>
        <p:nvSpPr>
          <p:cNvPr id="6" name="TextBox 5">
            <a:extLst>
              <a:ext uri="{FF2B5EF4-FFF2-40B4-BE49-F238E27FC236}">
                <a16:creationId xmlns:a16="http://schemas.microsoft.com/office/drawing/2014/main" id="{F5B6C85A-9C11-4E40-A92C-87A5F99A5DC8}"/>
              </a:ext>
            </a:extLst>
          </p:cNvPr>
          <p:cNvSpPr txBox="1"/>
          <p:nvPr/>
        </p:nvSpPr>
        <p:spPr>
          <a:xfrm>
            <a:off x="714477" y="5249336"/>
            <a:ext cx="10664722" cy="646331"/>
          </a:xfrm>
          <a:prstGeom prst="rect">
            <a:avLst/>
          </a:prstGeom>
          <a:noFill/>
        </p:spPr>
        <p:txBody>
          <a:bodyPr wrap="square">
            <a:spAutoFit/>
          </a:bodyPr>
          <a:lstStyle/>
          <a:p>
            <a:pPr>
              <a:buFont typeface="Arial" panose="020B0604020202020204" pitchFamily="34" charset="0"/>
              <a:buChar char="•"/>
            </a:pPr>
            <a:r>
              <a:rPr lang="en-US" b="1" dirty="0"/>
              <a:t>Third Level (Complex Patterns):</a:t>
            </a:r>
            <a:r>
              <a:rPr lang="en-US" dirty="0"/>
              <a:t> The model learns that all the lines are equal in length, which collectively forms the concept of a square.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50607" y="547815"/>
            <a:ext cx="6347011" cy="1680519"/>
          </a:xfrm>
          <a:prstGeom prst="rect">
            <a:avLst/>
          </a:prstGeom>
        </p:spPr>
        <p:txBody>
          <a:bodyPr vert="horz" lIns="91440" tIns="45720" rIns="91440" bIns="45720" rtlCol="0" anchor="ctr">
            <a:normAutofit/>
          </a:bodyPr>
          <a:lstStyle/>
          <a:p>
            <a:pPr marL="16933"/>
            <a:r>
              <a:rPr lang="en-US" sz="4000" dirty="0"/>
              <a:t>         What</a:t>
            </a:r>
            <a:r>
              <a:rPr lang="en-US" sz="4000" spc="-107" dirty="0"/>
              <a:t> </a:t>
            </a:r>
            <a:r>
              <a:rPr lang="en-US" sz="4000" dirty="0"/>
              <a:t>is</a:t>
            </a:r>
            <a:r>
              <a:rPr lang="en-US" sz="4000" spc="-107" dirty="0"/>
              <a:t> </a:t>
            </a:r>
            <a:r>
              <a:rPr lang="en-US" sz="4000" dirty="0"/>
              <a:t>Deep</a:t>
            </a:r>
            <a:r>
              <a:rPr lang="en-US" sz="4000" spc="-100" dirty="0"/>
              <a:t> </a:t>
            </a:r>
            <a:r>
              <a:rPr lang="en-US" sz="4000" spc="-13" dirty="0"/>
              <a:t>Learning?</a:t>
            </a:r>
          </a:p>
        </p:txBody>
      </p:sp>
      <p:sp>
        <p:nvSpPr>
          <p:cNvPr id="3" name="object 3"/>
          <p:cNvSpPr txBox="1"/>
          <p:nvPr/>
        </p:nvSpPr>
        <p:spPr>
          <a:xfrm>
            <a:off x="6186619" y="547815"/>
            <a:ext cx="5178960" cy="1680519"/>
          </a:xfrm>
          <a:prstGeom prst="rect">
            <a:avLst/>
          </a:prstGeom>
        </p:spPr>
        <p:txBody>
          <a:bodyPr vert="horz" lIns="91440" tIns="45720" rIns="91440" bIns="45720" rtlCol="0" anchor="ctr">
            <a:normAutofit/>
          </a:bodyPr>
          <a:lstStyle/>
          <a:p>
            <a:pPr marL="516454" indent="-228600">
              <a:lnSpc>
                <a:spcPct val="90000"/>
              </a:lnSpc>
              <a:spcBef>
                <a:spcPts val="133"/>
              </a:spcBef>
              <a:buFont typeface="Arial" panose="020B0604020202020204" pitchFamily="34" charset="0"/>
              <a:buChar char="•"/>
              <a:tabLst>
                <a:tab pos="516454" algn="l"/>
              </a:tabLst>
            </a:pPr>
            <a:r>
              <a:rPr lang="en-US" sz="2000" spc="-27" dirty="0"/>
              <a:t>Identifies</a:t>
            </a:r>
            <a:r>
              <a:rPr lang="en-US" sz="2000" spc="-80" dirty="0"/>
              <a:t> </a:t>
            </a:r>
            <a:r>
              <a:rPr lang="en-US" sz="2000" spc="-13" dirty="0"/>
              <a:t>what</a:t>
            </a:r>
            <a:r>
              <a:rPr lang="en-US" sz="2000" spc="-73" dirty="0"/>
              <a:t> </a:t>
            </a:r>
            <a:r>
              <a:rPr lang="en-US" sz="2000" dirty="0"/>
              <a:t>are</a:t>
            </a:r>
            <a:r>
              <a:rPr lang="en-US" sz="2000" spc="-73" dirty="0"/>
              <a:t> </a:t>
            </a:r>
            <a:r>
              <a:rPr lang="en-US" sz="2000" dirty="0"/>
              <a:t>the</a:t>
            </a:r>
            <a:r>
              <a:rPr lang="en-US" sz="2000" spc="-73" dirty="0"/>
              <a:t> </a:t>
            </a:r>
            <a:r>
              <a:rPr lang="en-US" sz="2000" spc="-13" dirty="0"/>
              <a:t>edges</a:t>
            </a:r>
            <a:endParaRPr lang="en-US" sz="2000" dirty="0"/>
          </a:p>
          <a:p>
            <a:pPr indent="-228600">
              <a:lnSpc>
                <a:spcPct val="90000"/>
              </a:lnSpc>
              <a:spcBef>
                <a:spcPts val="353"/>
              </a:spcBef>
              <a:buFont typeface="Arial" panose="020B0604020202020204" pitchFamily="34" charset="0"/>
              <a:buChar char="•"/>
            </a:pPr>
            <a:endParaRPr lang="en-US" sz="2000" dirty="0"/>
          </a:p>
          <a:p>
            <a:pPr marL="516454" marR="6773" indent="-228600">
              <a:lnSpc>
                <a:spcPct val="90000"/>
              </a:lnSpc>
              <a:spcBef>
                <a:spcPts val="7"/>
              </a:spcBef>
              <a:buFont typeface="Arial" panose="020B0604020202020204" pitchFamily="34" charset="0"/>
              <a:buChar char="•"/>
              <a:tabLst>
                <a:tab pos="516454" algn="l"/>
                <a:tab pos="3010671" algn="l"/>
                <a:tab pos="5134905" algn="l"/>
              </a:tabLst>
            </a:pPr>
            <a:r>
              <a:rPr lang="en-US" sz="2000" spc="-27" dirty="0"/>
              <a:t>Builds</a:t>
            </a:r>
            <a:r>
              <a:rPr lang="en-US" sz="2000" spc="-47" dirty="0"/>
              <a:t> </a:t>
            </a:r>
            <a:r>
              <a:rPr lang="en-US" sz="2000" dirty="0"/>
              <a:t>on</a:t>
            </a:r>
            <a:r>
              <a:rPr lang="en-US" sz="2000" spc="-40" dirty="0"/>
              <a:t> </a:t>
            </a:r>
            <a:r>
              <a:rPr lang="en-US" sz="2000" spc="-13" dirty="0"/>
              <a:t>this</a:t>
            </a:r>
            <a:r>
              <a:rPr lang="en-US" sz="2000" spc="-47" dirty="0"/>
              <a:t> </a:t>
            </a:r>
            <a:r>
              <a:rPr lang="en-US" sz="2000" spc="-33" dirty="0"/>
              <a:t>hierarchically</a:t>
            </a:r>
            <a:r>
              <a:rPr lang="en-US" sz="2000" spc="-40" dirty="0"/>
              <a:t> </a:t>
            </a:r>
            <a:r>
              <a:rPr lang="en-US" sz="2000" dirty="0"/>
              <a:t>to</a:t>
            </a:r>
            <a:r>
              <a:rPr lang="en-US" sz="2000" spc="-47" dirty="0"/>
              <a:t> </a:t>
            </a:r>
            <a:r>
              <a:rPr lang="en-US" sz="2000" spc="-13" dirty="0"/>
              <a:t>find</a:t>
            </a:r>
            <a:r>
              <a:rPr lang="en-US" sz="2000" spc="-40" dirty="0"/>
              <a:t> </a:t>
            </a:r>
            <a:r>
              <a:rPr lang="en-US" sz="2000" spc="-27" dirty="0"/>
              <a:t>combination</a:t>
            </a:r>
            <a:r>
              <a:rPr lang="en-US" sz="2000" spc="-47" dirty="0"/>
              <a:t> </a:t>
            </a:r>
            <a:r>
              <a:rPr lang="en-US" sz="2000" spc="-33" dirty="0"/>
              <a:t>of </a:t>
            </a:r>
            <a:r>
              <a:rPr lang="en-US" sz="2000" spc="-13" dirty="0"/>
              <a:t>shapes </a:t>
            </a:r>
            <a:r>
              <a:rPr lang="en-US" sz="2000" spc="-33" dirty="0"/>
              <a:t>and </a:t>
            </a:r>
            <a:r>
              <a:rPr lang="en-US" sz="2000" spc="-27" dirty="0"/>
              <a:t>edges</a:t>
            </a:r>
            <a:endParaRPr lang="en-US" sz="2000" dirty="0"/>
          </a:p>
        </p:txBody>
      </p:sp>
      <p:pic>
        <p:nvPicPr>
          <p:cNvPr id="17" name="Picture 16">
            <a:extLst>
              <a:ext uri="{FF2B5EF4-FFF2-40B4-BE49-F238E27FC236}">
                <a16:creationId xmlns:a16="http://schemas.microsoft.com/office/drawing/2014/main" id="{289F0D37-6407-4025-81C8-903D78B63E02}"/>
              </a:ext>
            </a:extLst>
          </p:cNvPr>
          <p:cNvPicPr>
            <a:picLocks noChangeAspect="1"/>
          </p:cNvPicPr>
          <p:nvPr/>
        </p:nvPicPr>
        <p:blipFill>
          <a:blip r:embed="rId2"/>
          <a:stretch>
            <a:fillRect/>
          </a:stretch>
        </p:blipFill>
        <p:spPr>
          <a:xfrm>
            <a:off x="4211112" y="2852490"/>
            <a:ext cx="7500394" cy="2925152"/>
          </a:xfrm>
          <a:prstGeom prst="rect">
            <a:avLst/>
          </a:prstGeom>
        </p:spPr>
      </p:pic>
      <p:grpSp>
        <p:nvGrpSpPr>
          <p:cNvPr id="4" name="object 4"/>
          <p:cNvGrpSpPr/>
          <p:nvPr/>
        </p:nvGrpSpPr>
        <p:grpSpPr>
          <a:xfrm>
            <a:off x="711048" y="2066922"/>
            <a:ext cx="3161881" cy="3710720"/>
            <a:chOff x="474898" y="1089696"/>
            <a:chExt cx="2451350" cy="2876854"/>
          </a:xfrm>
        </p:grpSpPr>
        <p:pic>
          <p:nvPicPr>
            <p:cNvPr id="5" name="object 5"/>
            <p:cNvPicPr/>
            <p:nvPr/>
          </p:nvPicPr>
          <p:blipFill>
            <a:blip r:embed="rId3" cstate="print"/>
            <a:stretch>
              <a:fillRect/>
            </a:stretch>
          </p:blipFill>
          <p:spPr>
            <a:xfrm>
              <a:off x="474898" y="2348456"/>
              <a:ext cx="2451350" cy="1618094"/>
            </a:xfrm>
            <a:prstGeom prst="rect">
              <a:avLst/>
            </a:prstGeom>
          </p:spPr>
        </p:pic>
        <p:pic>
          <p:nvPicPr>
            <p:cNvPr id="6" name="object 6"/>
            <p:cNvPicPr/>
            <p:nvPr/>
          </p:nvPicPr>
          <p:blipFill>
            <a:blip r:embed="rId4" cstate="print"/>
            <a:stretch>
              <a:fillRect/>
            </a:stretch>
          </p:blipFill>
          <p:spPr>
            <a:xfrm>
              <a:off x="1371314" y="1089696"/>
              <a:ext cx="686853" cy="1086359"/>
            </a:xfrm>
            <a:prstGeom prst="rect">
              <a:avLst/>
            </a:prstGeom>
          </p:spPr>
        </p:pic>
        <p:sp>
          <p:nvSpPr>
            <p:cNvPr id="7" name="object 7"/>
            <p:cNvSpPr/>
            <p:nvPr/>
          </p:nvSpPr>
          <p:spPr>
            <a:xfrm>
              <a:off x="923085" y="2194161"/>
              <a:ext cx="577215" cy="189865"/>
            </a:xfrm>
            <a:custGeom>
              <a:avLst/>
              <a:gdLst/>
              <a:ahLst/>
              <a:cxnLst/>
              <a:rect l="l" t="t" r="r" b="b"/>
              <a:pathLst>
                <a:path w="577215" h="189864">
                  <a:moveTo>
                    <a:pt x="0" y="189752"/>
                  </a:moveTo>
                  <a:lnTo>
                    <a:pt x="577208" y="0"/>
                  </a:lnTo>
                </a:path>
              </a:pathLst>
            </a:custGeom>
            <a:ln w="9524">
              <a:solidFill>
                <a:srgbClr val="595959"/>
              </a:solidFill>
            </a:ln>
          </p:spPr>
          <p:txBody>
            <a:bodyPr wrap="square" lIns="0" tIns="0" rIns="0" bIns="0" rtlCol="0"/>
            <a:lstStyle/>
            <a:p>
              <a:endParaRPr sz="2400"/>
            </a:p>
          </p:txBody>
        </p:sp>
        <p:pic>
          <p:nvPicPr>
            <p:cNvPr id="8" name="object 8"/>
            <p:cNvPicPr/>
            <p:nvPr/>
          </p:nvPicPr>
          <p:blipFill>
            <a:blip r:embed="rId5" cstate="print"/>
            <a:stretch>
              <a:fillRect/>
            </a:stretch>
          </p:blipFill>
          <p:spPr>
            <a:xfrm>
              <a:off x="1437501" y="2174452"/>
              <a:ext cx="115464" cy="237277"/>
            </a:xfrm>
            <a:prstGeom prst="rect">
              <a:avLst/>
            </a:prstGeom>
          </p:spPr>
        </p:pic>
        <p:pic>
          <p:nvPicPr>
            <p:cNvPr id="9" name="object 9"/>
            <p:cNvPicPr/>
            <p:nvPr/>
          </p:nvPicPr>
          <p:blipFill>
            <a:blip r:embed="rId6" cstate="print"/>
            <a:stretch>
              <a:fillRect/>
            </a:stretch>
          </p:blipFill>
          <p:spPr>
            <a:xfrm>
              <a:off x="1703712" y="2182763"/>
              <a:ext cx="192430" cy="275254"/>
            </a:xfrm>
            <a:prstGeom prst="rect">
              <a:avLst/>
            </a:prstGeom>
          </p:spPr>
        </p:pic>
        <p:sp>
          <p:nvSpPr>
            <p:cNvPr id="10" name="object 10"/>
            <p:cNvSpPr/>
            <p:nvPr/>
          </p:nvSpPr>
          <p:spPr>
            <a:xfrm>
              <a:off x="1751067" y="2202834"/>
              <a:ext cx="428625" cy="227329"/>
            </a:xfrm>
            <a:custGeom>
              <a:avLst/>
              <a:gdLst/>
              <a:ahLst/>
              <a:cxnLst/>
              <a:rect l="l" t="t" r="r" b="b"/>
              <a:pathLst>
                <a:path w="428625" h="227330">
                  <a:moveTo>
                    <a:pt x="428012" y="227020"/>
                  </a:moveTo>
                  <a:lnTo>
                    <a:pt x="0" y="0"/>
                  </a:lnTo>
                </a:path>
              </a:pathLst>
            </a:custGeom>
            <a:ln w="9524">
              <a:solidFill>
                <a:srgbClr val="595959"/>
              </a:solidFill>
            </a:ln>
          </p:spPr>
          <p:txBody>
            <a:bodyPr wrap="square" lIns="0" tIns="0" rIns="0" bIns="0" rtlCol="0"/>
            <a:lstStyle/>
            <a:p>
              <a:endParaRPr sz="2400"/>
            </a:p>
          </p:txBody>
        </p:sp>
        <p:sp>
          <p:nvSpPr>
            <p:cNvPr id="11" name="object 11"/>
            <p:cNvSpPr/>
            <p:nvPr/>
          </p:nvSpPr>
          <p:spPr>
            <a:xfrm>
              <a:off x="1712881" y="2182580"/>
              <a:ext cx="45720" cy="34290"/>
            </a:xfrm>
            <a:custGeom>
              <a:avLst/>
              <a:gdLst/>
              <a:ahLst/>
              <a:cxnLst/>
              <a:rect l="l" t="t" r="r" b="b"/>
              <a:pathLst>
                <a:path w="45719" h="34289">
                  <a:moveTo>
                    <a:pt x="30814" y="34152"/>
                  </a:moveTo>
                  <a:lnTo>
                    <a:pt x="0" y="0"/>
                  </a:lnTo>
                  <a:lnTo>
                    <a:pt x="45558" y="6355"/>
                  </a:lnTo>
                  <a:lnTo>
                    <a:pt x="30814" y="34152"/>
                  </a:lnTo>
                  <a:close/>
                </a:path>
              </a:pathLst>
            </a:custGeom>
            <a:solidFill>
              <a:srgbClr val="595959"/>
            </a:solidFill>
          </p:spPr>
          <p:txBody>
            <a:bodyPr wrap="square" lIns="0" tIns="0" rIns="0" bIns="0" rtlCol="0"/>
            <a:lstStyle/>
            <a:p>
              <a:endParaRPr sz="2400"/>
            </a:p>
          </p:txBody>
        </p:sp>
        <p:sp>
          <p:nvSpPr>
            <p:cNvPr id="12" name="object 12"/>
            <p:cNvSpPr/>
            <p:nvPr/>
          </p:nvSpPr>
          <p:spPr>
            <a:xfrm>
              <a:off x="1712881" y="2182580"/>
              <a:ext cx="45720" cy="34290"/>
            </a:xfrm>
            <a:custGeom>
              <a:avLst/>
              <a:gdLst/>
              <a:ahLst/>
              <a:cxnLst/>
              <a:rect l="l" t="t" r="r" b="b"/>
              <a:pathLst>
                <a:path w="45719" h="34289">
                  <a:moveTo>
                    <a:pt x="45558" y="6355"/>
                  </a:moveTo>
                  <a:lnTo>
                    <a:pt x="0" y="0"/>
                  </a:lnTo>
                  <a:lnTo>
                    <a:pt x="30814" y="34152"/>
                  </a:lnTo>
                  <a:lnTo>
                    <a:pt x="45558" y="6355"/>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1755370" y="2192307"/>
              <a:ext cx="880110" cy="260985"/>
            </a:xfrm>
            <a:custGeom>
              <a:avLst/>
              <a:gdLst/>
              <a:ahLst/>
              <a:cxnLst/>
              <a:rect l="l" t="t" r="r" b="b"/>
              <a:pathLst>
                <a:path w="880110" h="260985">
                  <a:moveTo>
                    <a:pt x="879709" y="260947"/>
                  </a:moveTo>
                  <a:lnTo>
                    <a:pt x="0" y="0"/>
                  </a:lnTo>
                </a:path>
              </a:pathLst>
            </a:custGeom>
            <a:ln w="9524">
              <a:solidFill>
                <a:srgbClr val="595959"/>
              </a:solidFill>
            </a:ln>
          </p:spPr>
          <p:txBody>
            <a:bodyPr wrap="square" lIns="0" tIns="0" rIns="0" bIns="0" rtlCol="0"/>
            <a:lstStyle/>
            <a:p>
              <a:endParaRPr sz="2400"/>
            </a:p>
          </p:txBody>
        </p:sp>
        <p:sp>
          <p:nvSpPr>
            <p:cNvPr id="14" name="object 14"/>
            <p:cNvSpPr/>
            <p:nvPr/>
          </p:nvSpPr>
          <p:spPr>
            <a:xfrm>
              <a:off x="1713929" y="2177224"/>
              <a:ext cx="46355" cy="30480"/>
            </a:xfrm>
            <a:custGeom>
              <a:avLst/>
              <a:gdLst/>
              <a:ahLst/>
              <a:cxnLst/>
              <a:rect l="l" t="t" r="r" b="b"/>
              <a:pathLst>
                <a:path w="46355" h="30480">
                  <a:moveTo>
                    <a:pt x="36966" y="30166"/>
                  </a:moveTo>
                  <a:lnTo>
                    <a:pt x="0" y="2790"/>
                  </a:lnTo>
                  <a:lnTo>
                    <a:pt x="45914" y="0"/>
                  </a:lnTo>
                  <a:lnTo>
                    <a:pt x="36966" y="30166"/>
                  </a:lnTo>
                  <a:close/>
                </a:path>
              </a:pathLst>
            </a:custGeom>
            <a:solidFill>
              <a:srgbClr val="595959"/>
            </a:solidFill>
          </p:spPr>
          <p:txBody>
            <a:bodyPr wrap="square" lIns="0" tIns="0" rIns="0" bIns="0" rtlCol="0"/>
            <a:lstStyle/>
            <a:p>
              <a:endParaRPr sz="2400"/>
            </a:p>
          </p:txBody>
        </p:sp>
        <p:sp>
          <p:nvSpPr>
            <p:cNvPr id="15" name="object 15"/>
            <p:cNvSpPr/>
            <p:nvPr/>
          </p:nvSpPr>
          <p:spPr>
            <a:xfrm>
              <a:off x="1713929" y="2177224"/>
              <a:ext cx="46355" cy="30480"/>
            </a:xfrm>
            <a:custGeom>
              <a:avLst/>
              <a:gdLst/>
              <a:ahLst/>
              <a:cxnLst/>
              <a:rect l="l" t="t" r="r" b="b"/>
              <a:pathLst>
                <a:path w="46355" h="30480">
                  <a:moveTo>
                    <a:pt x="45914" y="0"/>
                  </a:moveTo>
                  <a:lnTo>
                    <a:pt x="0" y="2790"/>
                  </a:lnTo>
                  <a:lnTo>
                    <a:pt x="36966" y="30166"/>
                  </a:lnTo>
                  <a:lnTo>
                    <a:pt x="45914" y="0"/>
                  </a:lnTo>
                  <a:close/>
                </a:path>
              </a:pathLst>
            </a:custGeom>
            <a:ln w="9524">
              <a:solidFill>
                <a:srgbClr val="595959"/>
              </a:solidFill>
            </a:ln>
          </p:spPr>
          <p:txBody>
            <a:bodyPr wrap="square" lIns="0" tIns="0" rIns="0" bIns="0" rtlCol="0"/>
            <a:lstStyle/>
            <a:p>
              <a:endParaRPr sz="240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490" y="97889"/>
            <a:ext cx="6015547" cy="694207"/>
          </a:xfrm>
          <a:prstGeom prst="rect">
            <a:avLst/>
          </a:prstGeom>
        </p:spPr>
        <p:txBody>
          <a:bodyPr vert="horz" wrap="square" lIns="0" tIns="16933" rIns="0" bIns="0" rtlCol="0" anchor="ctr">
            <a:spAutoFit/>
          </a:bodyPr>
          <a:lstStyle/>
          <a:p>
            <a:pPr marL="16933">
              <a:lnSpc>
                <a:spcPct val="100000"/>
              </a:lnSpc>
              <a:spcBef>
                <a:spcPts val="133"/>
              </a:spcBef>
            </a:pPr>
            <a:r>
              <a:rPr dirty="0"/>
              <a:t>What</a:t>
            </a:r>
            <a:r>
              <a:rPr spc="-107" dirty="0"/>
              <a:t> </a:t>
            </a:r>
            <a:r>
              <a:rPr dirty="0"/>
              <a:t>is</a:t>
            </a:r>
            <a:r>
              <a:rPr spc="-107" dirty="0"/>
              <a:t> </a:t>
            </a:r>
            <a:r>
              <a:rPr dirty="0"/>
              <a:t>Deep</a:t>
            </a:r>
            <a:r>
              <a:rPr spc="-100" dirty="0"/>
              <a:t> </a:t>
            </a:r>
            <a:r>
              <a:rPr spc="-13" dirty="0"/>
              <a:t>Learning?</a:t>
            </a:r>
          </a:p>
        </p:txBody>
      </p:sp>
      <p:pic>
        <p:nvPicPr>
          <p:cNvPr id="3" name="object 3"/>
          <p:cNvPicPr/>
          <p:nvPr/>
        </p:nvPicPr>
        <p:blipFill>
          <a:blip r:embed="rId2" cstate="print"/>
          <a:stretch>
            <a:fillRect/>
          </a:stretch>
        </p:blipFill>
        <p:spPr>
          <a:xfrm>
            <a:off x="6627598" y="3334475"/>
            <a:ext cx="3268465" cy="2157459"/>
          </a:xfrm>
          <a:prstGeom prst="rect">
            <a:avLst/>
          </a:prstGeom>
        </p:spPr>
      </p:pic>
      <p:grpSp>
        <p:nvGrpSpPr>
          <p:cNvPr id="4" name="object 4"/>
          <p:cNvGrpSpPr/>
          <p:nvPr/>
        </p:nvGrpSpPr>
        <p:grpSpPr>
          <a:xfrm>
            <a:off x="318000" y="1221267"/>
            <a:ext cx="3810000" cy="2374900"/>
            <a:chOff x="238500" y="915950"/>
            <a:chExt cx="2857500" cy="1781175"/>
          </a:xfrm>
        </p:grpSpPr>
        <p:pic>
          <p:nvPicPr>
            <p:cNvPr id="5" name="object 5"/>
            <p:cNvPicPr/>
            <p:nvPr/>
          </p:nvPicPr>
          <p:blipFill>
            <a:blip r:embed="rId3" cstate="print"/>
            <a:stretch>
              <a:fillRect/>
            </a:stretch>
          </p:blipFill>
          <p:spPr>
            <a:xfrm>
              <a:off x="238500" y="915950"/>
              <a:ext cx="2857500" cy="1781175"/>
            </a:xfrm>
            <a:prstGeom prst="rect">
              <a:avLst/>
            </a:prstGeom>
          </p:spPr>
        </p:pic>
        <p:pic>
          <p:nvPicPr>
            <p:cNvPr id="6" name="object 6"/>
            <p:cNvPicPr/>
            <p:nvPr/>
          </p:nvPicPr>
          <p:blipFill>
            <a:blip r:embed="rId4" cstate="print"/>
            <a:stretch>
              <a:fillRect/>
            </a:stretch>
          </p:blipFill>
          <p:spPr>
            <a:xfrm>
              <a:off x="295650" y="954050"/>
              <a:ext cx="2743199" cy="1666874"/>
            </a:xfrm>
            <a:prstGeom prst="rect">
              <a:avLst/>
            </a:prstGeom>
          </p:spPr>
        </p:pic>
      </p:grpSp>
      <p:pic>
        <p:nvPicPr>
          <p:cNvPr id="7" name="object 7"/>
          <p:cNvPicPr/>
          <p:nvPr/>
        </p:nvPicPr>
        <p:blipFill>
          <a:blip r:embed="rId5" cstate="print"/>
          <a:stretch>
            <a:fillRect/>
          </a:stretch>
        </p:blipFill>
        <p:spPr>
          <a:xfrm>
            <a:off x="394201" y="3751032"/>
            <a:ext cx="3657599" cy="2327563"/>
          </a:xfrm>
          <a:prstGeom prst="rect">
            <a:avLst/>
          </a:prstGeom>
        </p:spPr>
      </p:pic>
      <p:sp>
        <p:nvSpPr>
          <p:cNvPr id="8" name="object 8"/>
          <p:cNvSpPr txBox="1"/>
          <p:nvPr/>
        </p:nvSpPr>
        <p:spPr>
          <a:xfrm>
            <a:off x="5611998" y="1359950"/>
            <a:ext cx="5792047" cy="1263080"/>
          </a:xfrm>
          <a:prstGeom prst="rect">
            <a:avLst/>
          </a:prstGeom>
        </p:spPr>
        <p:txBody>
          <a:bodyPr vert="horz" wrap="square" lIns="0" tIns="16933" rIns="0" bIns="0" rtlCol="0">
            <a:spAutoFit/>
          </a:bodyPr>
          <a:lstStyle/>
          <a:p>
            <a:pPr marL="516454" indent="-499521">
              <a:spcBef>
                <a:spcPts val="133"/>
              </a:spcBef>
              <a:buAutoNum type="arabicPeriod"/>
              <a:tabLst>
                <a:tab pos="516454" algn="l"/>
              </a:tabLst>
            </a:pPr>
            <a:r>
              <a:rPr sz="1867" spc="-27" dirty="0">
                <a:latin typeface="Roboto"/>
                <a:cs typeface="Roboto"/>
              </a:rPr>
              <a:t>Identifies</a:t>
            </a:r>
            <a:r>
              <a:rPr sz="1867" spc="-80" dirty="0">
                <a:latin typeface="Roboto"/>
                <a:cs typeface="Roboto"/>
              </a:rPr>
              <a:t> </a:t>
            </a:r>
            <a:r>
              <a:rPr sz="1867" spc="-13" dirty="0">
                <a:latin typeface="Roboto"/>
                <a:cs typeface="Roboto"/>
              </a:rPr>
              <a:t>what</a:t>
            </a:r>
            <a:r>
              <a:rPr sz="1867" spc="-73" dirty="0">
                <a:latin typeface="Roboto"/>
                <a:cs typeface="Roboto"/>
              </a:rPr>
              <a:t> </a:t>
            </a:r>
            <a:r>
              <a:rPr sz="1867" dirty="0">
                <a:latin typeface="Roboto"/>
                <a:cs typeface="Roboto"/>
              </a:rPr>
              <a:t>are</a:t>
            </a:r>
            <a:r>
              <a:rPr sz="1867" spc="-73" dirty="0">
                <a:latin typeface="Roboto"/>
                <a:cs typeface="Roboto"/>
              </a:rPr>
              <a:t> </a:t>
            </a:r>
            <a:r>
              <a:rPr sz="1867" dirty="0">
                <a:latin typeface="Roboto"/>
                <a:cs typeface="Roboto"/>
              </a:rPr>
              <a:t>the</a:t>
            </a:r>
            <a:r>
              <a:rPr sz="1867" spc="-73" dirty="0">
                <a:latin typeface="Roboto"/>
                <a:cs typeface="Roboto"/>
              </a:rPr>
              <a:t> </a:t>
            </a:r>
            <a:r>
              <a:rPr sz="1867" spc="-13" dirty="0">
                <a:latin typeface="Roboto"/>
                <a:cs typeface="Roboto"/>
              </a:rPr>
              <a:t>edges</a:t>
            </a:r>
            <a:endParaRPr sz="1867" dirty="0">
              <a:latin typeface="Roboto"/>
              <a:cs typeface="Roboto"/>
            </a:endParaRPr>
          </a:p>
          <a:p>
            <a:pPr>
              <a:spcBef>
                <a:spcPts val="353"/>
              </a:spcBef>
              <a:buFont typeface="Roboto"/>
              <a:buAutoNum type="arabicPeriod"/>
            </a:pPr>
            <a:endParaRPr sz="1867" dirty="0">
              <a:latin typeface="Roboto"/>
              <a:cs typeface="Roboto"/>
            </a:endParaRPr>
          </a:p>
          <a:p>
            <a:pPr marL="516454" marR="6773" indent="-500367">
              <a:lnSpc>
                <a:spcPct val="116000"/>
              </a:lnSpc>
              <a:spcBef>
                <a:spcPts val="7"/>
              </a:spcBef>
              <a:buAutoNum type="arabicPeriod"/>
              <a:tabLst>
                <a:tab pos="516454" algn="l"/>
                <a:tab pos="3010671" algn="l"/>
                <a:tab pos="5134905" algn="l"/>
              </a:tabLst>
            </a:pPr>
            <a:r>
              <a:rPr spc="-27" dirty="0">
                <a:latin typeface="Roboto"/>
                <a:cs typeface="Roboto"/>
              </a:rPr>
              <a:t>Builds</a:t>
            </a:r>
            <a:r>
              <a:rPr spc="-47" dirty="0">
                <a:latin typeface="Roboto"/>
                <a:cs typeface="Roboto"/>
              </a:rPr>
              <a:t> </a:t>
            </a:r>
            <a:r>
              <a:rPr dirty="0">
                <a:latin typeface="Roboto"/>
                <a:cs typeface="Roboto"/>
              </a:rPr>
              <a:t>on</a:t>
            </a:r>
            <a:r>
              <a:rPr spc="-40" dirty="0">
                <a:latin typeface="Roboto"/>
                <a:cs typeface="Roboto"/>
              </a:rPr>
              <a:t> </a:t>
            </a:r>
            <a:r>
              <a:rPr spc="-13" dirty="0">
                <a:latin typeface="Roboto"/>
                <a:cs typeface="Roboto"/>
              </a:rPr>
              <a:t>this</a:t>
            </a:r>
            <a:r>
              <a:rPr spc="-47" dirty="0">
                <a:latin typeface="Roboto"/>
                <a:cs typeface="Roboto"/>
              </a:rPr>
              <a:t> </a:t>
            </a:r>
            <a:r>
              <a:rPr spc="-33" dirty="0">
                <a:latin typeface="Roboto"/>
                <a:cs typeface="Roboto"/>
              </a:rPr>
              <a:t>hierarchically</a:t>
            </a:r>
            <a:r>
              <a:rPr spc="-40" dirty="0">
                <a:latin typeface="Roboto"/>
                <a:cs typeface="Roboto"/>
              </a:rPr>
              <a:t> </a:t>
            </a:r>
            <a:r>
              <a:rPr dirty="0">
                <a:latin typeface="Roboto"/>
                <a:cs typeface="Roboto"/>
              </a:rPr>
              <a:t>to</a:t>
            </a:r>
            <a:r>
              <a:rPr spc="-47" dirty="0">
                <a:latin typeface="Roboto"/>
                <a:cs typeface="Roboto"/>
              </a:rPr>
              <a:t> </a:t>
            </a:r>
            <a:r>
              <a:rPr spc="-13" dirty="0">
                <a:latin typeface="Roboto"/>
                <a:cs typeface="Roboto"/>
              </a:rPr>
              <a:t>find</a:t>
            </a:r>
            <a:r>
              <a:rPr spc="-40" dirty="0">
                <a:latin typeface="Roboto"/>
                <a:cs typeface="Roboto"/>
              </a:rPr>
              <a:t> </a:t>
            </a:r>
            <a:r>
              <a:rPr spc="-27" dirty="0">
                <a:latin typeface="Roboto"/>
                <a:cs typeface="Roboto"/>
              </a:rPr>
              <a:t>combination</a:t>
            </a:r>
            <a:r>
              <a:rPr spc="-47" dirty="0">
                <a:latin typeface="Roboto"/>
                <a:cs typeface="Roboto"/>
              </a:rPr>
              <a:t> </a:t>
            </a:r>
            <a:r>
              <a:rPr spc="-33" dirty="0">
                <a:latin typeface="Roboto"/>
                <a:cs typeface="Roboto"/>
              </a:rPr>
              <a:t>of </a:t>
            </a:r>
            <a:r>
              <a:rPr spc="-13" dirty="0">
                <a:latin typeface="Roboto"/>
                <a:cs typeface="Roboto"/>
              </a:rPr>
              <a:t>shapes</a:t>
            </a:r>
            <a:r>
              <a:rPr lang="en-IN" spc="-13" dirty="0">
                <a:latin typeface="Roboto"/>
                <a:cs typeface="Roboto"/>
              </a:rPr>
              <a:t> </a:t>
            </a:r>
            <a:r>
              <a:rPr spc="-33" dirty="0">
                <a:latin typeface="Roboto"/>
                <a:cs typeface="Roboto"/>
              </a:rPr>
              <a:t>and</a:t>
            </a:r>
            <a:r>
              <a:rPr lang="en-IN" spc="-33" dirty="0">
                <a:latin typeface="Roboto"/>
                <a:cs typeface="Roboto"/>
              </a:rPr>
              <a:t> </a:t>
            </a:r>
            <a:r>
              <a:rPr spc="-27" dirty="0">
                <a:latin typeface="Roboto"/>
                <a:cs typeface="Roboto"/>
              </a:rPr>
              <a:t>edges</a:t>
            </a:r>
            <a:endParaRPr dirty="0">
              <a:latin typeface="Roboto"/>
              <a:cs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9640" y="284703"/>
            <a:ext cx="6799682" cy="694207"/>
          </a:xfrm>
          <a:prstGeom prst="rect">
            <a:avLst/>
          </a:prstGeom>
        </p:spPr>
        <p:txBody>
          <a:bodyPr vert="horz" wrap="square" lIns="0" tIns="16933" rIns="0" bIns="0" rtlCol="0" anchor="ctr">
            <a:spAutoFit/>
          </a:bodyPr>
          <a:lstStyle/>
          <a:p>
            <a:pPr marL="16933">
              <a:lnSpc>
                <a:spcPct val="100000"/>
              </a:lnSpc>
              <a:spcBef>
                <a:spcPts val="133"/>
              </a:spcBef>
            </a:pPr>
            <a:r>
              <a:rPr dirty="0"/>
              <a:t>What</a:t>
            </a:r>
            <a:r>
              <a:rPr spc="-107" dirty="0"/>
              <a:t> </a:t>
            </a:r>
            <a:r>
              <a:rPr dirty="0"/>
              <a:t>is</a:t>
            </a:r>
            <a:r>
              <a:rPr spc="-107" dirty="0"/>
              <a:t> </a:t>
            </a:r>
            <a:r>
              <a:rPr dirty="0"/>
              <a:t>Deep</a:t>
            </a:r>
            <a:r>
              <a:rPr spc="-100" dirty="0"/>
              <a:t> </a:t>
            </a:r>
            <a:r>
              <a:rPr spc="-13" dirty="0"/>
              <a:t>Learning?</a:t>
            </a:r>
          </a:p>
        </p:txBody>
      </p:sp>
      <p:sp>
        <p:nvSpPr>
          <p:cNvPr id="3" name="object 3"/>
          <p:cNvSpPr/>
          <p:nvPr/>
        </p:nvSpPr>
        <p:spPr>
          <a:xfrm>
            <a:off x="5628931" y="3037367"/>
            <a:ext cx="5750560" cy="284480"/>
          </a:xfrm>
          <a:custGeom>
            <a:avLst/>
            <a:gdLst/>
            <a:ahLst/>
            <a:cxnLst/>
            <a:rect l="l" t="t" r="r" b="b"/>
            <a:pathLst>
              <a:path w="4312920" h="213360">
                <a:moveTo>
                  <a:pt x="4312669" y="213360"/>
                </a:moveTo>
                <a:lnTo>
                  <a:pt x="0" y="213360"/>
                </a:lnTo>
                <a:lnTo>
                  <a:pt x="0" y="0"/>
                </a:lnTo>
                <a:lnTo>
                  <a:pt x="4312669" y="0"/>
                </a:lnTo>
                <a:lnTo>
                  <a:pt x="4312669" y="213360"/>
                </a:lnTo>
                <a:close/>
              </a:path>
            </a:pathLst>
          </a:custGeom>
          <a:solidFill>
            <a:srgbClr val="FFFFFF"/>
          </a:solidFill>
        </p:spPr>
        <p:txBody>
          <a:bodyPr wrap="square" lIns="0" tIns="0" rIns="0" bIns="0" rtlCol="0"/>
          <a:lstStyle/>
          <a:p>
            <a:endParaRPr sz="2400"/>
          </a:p>
        </p:txBody>
      </p:sp>
      <p:sp>
        <p:nvSpPr>
          <p:cNvPr id="4" name="object 4"/>
          <p:cNvSpPr txBox="1">
            <a:spLocks noGrp="1"/>
          </p:cNvSpPr>
          <p:nvPr>
            <p:ph type="body" idx="1"/>
          </p:nvPr>
        </p:nvSpPr>
        <p:spPr>
          <a:xfrm>
            <a:off x="4204199" y="1342784"/>
            <a:ext cx="7175291" cy="3509721"/>
          </a:xfrm>
          <a:prstGeom prst="rect">
            <a:avLst/>
          </a:prstGeom>
        </p:spPr>
        <p:txBody>
          <a:bodyPr vert="horz" wrap="square" lIns="0" tIns="16933" rIns="0" bIns="0" rtlCol="0">
            <a:spAutoFit/>
          </a:bodyPr>
          <a:lstStyle/>
          <a:p>
            <a:pPr marL="516454" indent="-499521">
              <a:lnSpc>
                <a:spcPct val="100000"/>
              </a:lnSpc>
              <a:spcBef>
                <a:spcPts val="133"/>
              </a:spcBef>
              <a:buAutoNum type="arabicPeriod"/>
              <a:tabLst>
                <a:tab pos="516454" algn="l"/>
              </a:tabLst>
            </a:pPr>
            <a:r>
              <a:rPr spc="-27" dirty="0"/>
              <a:t>Identifies</a:t>
            </a:r>
            <a:r>
              <a:rPr spc="-80" dirty="0"/>
              <a:t> </a:t>
            </a:r>
            <a:r>
              <a:rPr spc="-13" dirty="0"/>
              <a:t>what</a:t>
            </a:r>
            <a:r>
              <a:rPr spc="-73" dirty="0"/>
              <a:t> </a:t>
            </a:r>
            <a:r>
              <a:rPr dirty="0"/>
              <a:t>are</a:t>
            </a:r>
            <a:r>
              <a:rPr spc="-73" dirty="0"/>
              <a:t> </a:t>
            </a:r>
            <a:r>
              <a:rPr dirty="0"/>
              <a:t>the</a:t>
            </a:r>
            <a:r>
              <a:rPr spc="-73" dirty="0"/>
              <a:t> </a:t>
            </a:r>
            <a:r>
              <a:rPr spc="-13" dirty="0"/>
              <a:t>edges</a:t>
            </a:r>
          </a:p>
          <a:p>
            <a:pPr>
              <a:lnSpc>
                <a:spcPct val="100000"/>
              </a:lnSpc>
              <a:spcBef>
                <a:spcPts val="353"/>
              </a:spcBef>
              <a:buFont typeface="Roboto"/>
              <a:buAutoNum type="arabicPeriod"/>
            </a:pPr>
            <a:endParaRPr spc="-13" dirty="0"/>
          </a:p>
          <a:p>
            <a:pPr marL="516454" marR="6773" indent="-500367">
              <a:lnSpc>
                <a:spcPct val="116000"/>
              </a:lnSpc>
              <a:spcBef>
                <a:spcPts val="7"/>
              </a:spcBef>
              <a:buAutoNum type="arabicPeriod"/>
              <a:tabLst>
                <a:tab pos="516454" algn="l"/>
                <a:tab pos="3010671" algn="l"/>
                <a:tab pos="5134905" algn="l"/>
              </a:tabLst>
            </a:pPr>
            <a:r>
              <a:rPr spc="-27" dirty="0"/>
              <a:t>Builds</a:t>
            </a:r>
            <a:r>
              <a:rPr spc="-47" dirty="0"/>
              <a:t> </a:t>
            </a:r>
            <a:r>
              <a:rPr dirty="0"/>
              <a:t>on</a:t>
            </a:r>
            <a:r>
              <a:rPr spc="-40" dirty="0"/>
              <a:t> </a:t>
            </a:r>
            <a:r>
              <a:rPr spc="-13" dirty="0"/>
              <a:t>this</a:t>
            </a:r>
            <a:r>
              <a:rPr spc="-47" dirty="0"/>
              <a:t> </a:t>
            </a:r>
            <a:r>
              <a:rPr spc="-33" dirty="0"/>
              <a:t>hierarchically</a:t>
            </a:r>
            <a:r>
              <a:rPr spc="-40" dirty="0"/>
              <a:t> </a:t>
            </a:r>
            <a:r>
              <a:rPr dirty="0"/>
              <a:t>to</a:t>
            </a:r>
            <a:r>
              <a:rPr spc="-47" dirty="0"/>
              <a:t> </a:t>
            </a:r>
            <a:r>
              <a:rPr spc="-13" dirty="0"/>
              <a:t>find</a:t>
            </a:r>
            <a:r>
              <a:rPr spc="-40" dirty="0"/>
              <a:t> </a:t>
            </a:r>
            <a:r>
              <a:rPr spc="-27" dirty="0"/>
              <a:t>combination</a:t>
            </a:r>
            <a:r>
              <a:rPr spc="-47" dirty="0"/>
              <a:t> </a:t>
            </a:r>
            <a:r>
              <a:rPr spc="-33" dirty="0"/>
              <a:t>of </a:t>
            </a:r>
            <a:r>
              <a:rPr spc="-13" dirty="0"/>
              <a:t>shapes</a:t>
            </a:r>
            <a:r>
              <a:rPr lang="en-IN" spc="-13" dirty="0"/>
              <a:t> </a:t>
            </a:r>
            <a:r>
              <a:rPr spc="-33" dirty="0"/>
              <a:t>and</a:t>
            </a:r>
            <a:r>
              <a:rPr lang="en-IN" spc="-33" dirty="0"/>
              <a:t> </a:t>
            </a:r>
            <a:r>
              <a:rPr spc="-27" dirty="0"/>
              <a:t>edges</a:t>
            </a:r>
          </a:p>
          <a:p>
            <a:pPr>
              <a:lnSpc>
                <a:spcPct val="100000"/>
              </a:lnSpc>
              <a:spcBef>
                <a:spcPts val="353"/>
              </a:spcBef>
              <a:buFont typeface="Roboto"/>
              <a:buAutoNum type="arabicPeriod"/>
            </a:pPr>
            <a:endParaRPr spc="-27" dirty="0"/>
          </a:p>
          <a:p>
            <a:pPr marL="516454" marR="19473" indent="-500367">
              <a:lnSpc>
                <a:spcPct val="116000"/>
              </a:lnSpc>
              <a:buAutoNum type="arabicPeriod"/>
              <a:tabLst>
                <a:tab pos="516454" algn="l"/>
              </a:tabLst>
            </a:pPr>
            <a:r>
              <a:rPr spc="-13" dirty="0"/>
              <a:t>Identifies</a:t>
            </a:r>
            <a:r>
              <a:rPr spc="-7" dirty="0"/>
              <a:t> </a:t>
            </a:r>
            <a:r>
              <a:rPr dirty="0"/>
              <a:t>which</a:t>
            </a:r>
            <a:r>
              <a:rPr spc="-7" dirty="0"/>
              <a:t> </a:t>
            </a:r>
            <a:r>
              <a:rPr dirty="0"/>
              <a:t>of these</a:t>
            </a:r>
            <a:r>
              <a:rPr spc="-7" dirty="0"/>
              <a:t> </a:t>
            </a:r>
            <a:r>
              <a:rPr dirty="0"/>
              <a:t>features</a:t>
            </a:r>
            <a:r>
              <a:rPr spc="-7" dirty="0"/>
              <a:t> </a:t>
            </a:r>
            <a:r>
              <a:rPr dirty="0"/>
              <a:t>are </a:t>
            </a:r>
            <a:r>
              <a:rPr spc="-13" dirty="0"/>
              <a:t>responsible </a:t>
            </a:r>
            <a:r>
              <a:rPr dirty="0"/>
              <a:t>for</a:t>
            </a:r>
            <a:r>
              <a:rPr spc="-53" dirty="0"/>
              <a:t> </a:t>
            </a:r>
            <a:r>
              <a:rPr dirty="0"/>
              <a:t>Cat</a:t>
            </a:r>
            <a:r>
              <a:rPr spc="-47" dirty="0"/>
              <a:t> </a:t>
            </a:r>
            <a:r>
              <a:rPr dirty="0"/>
              <a:t>Vs.</a:t>
            </a:r>
            <a:r>
              <a:rPr spc="-47" dirty="0"/>
              <a:t> </a:t>
            </a:r>
            <a:r>
              <a:rPr dirty="0"/>
              <a:t>Dog</a:t>
            </a:r>
            <a:r>
              <a:rPr spc="-47" dirty="0"/>
              <a:t> </a:t>
            </a:r>
            <a:r>
              <a:rPr spc="-13" dirty="0"/>
              <a:t>classification</a:t>
            </a:r>
          </a:p>
        </p:txBody>
      </p:sp>
      <p:grpSp>
        <p:nvGrpSpPr>
          <p:cNvPr id="5" name="object 5"/>
          <p:cNvGrpSpPr/>
          <p:nvPr/>
        </p:nvGrpSpPr>
        <p:grpSpPr>
          <a:xfrm>
            <a:off x="318000" y="1221267"/>
            <a:ext cx="3810000" cy="2374900"/>
            <a:chOff x="238500" y="915950"/>
            <a:chExt cx="2857500" cy="1781175"/>
          </a:xfrm>
        </p:grpSpPr>
        <p:pic>
          <p:nvPicPr>
            <p:cNvPr id="6" name="object 6"/>
            <p:cNvPicPr/>
            <p:nvPr/>
          </p:nvPicPr>
          <p:blipFill>
            <a:blip r:embed="rId2" cstate="print"/>
            <a:stretch>
              <a:fillRect/>
            </a:stretch>
          </p:blipFill>
          <p:spPr>
            <a:xfrm>
              <a:off x="238500" y="915950"/>
              <a:ext cx="2857500" cy="1781175"/>
            </a:xfrm>
            <a:prstGeom prst="rect">
              <a:avLst/>
            </a:prstGeom>
          </p:spPr>
        </p:pic>
        <p:pic>
          <p:nvPicPr>
            <p:cNvPr id="7" name="object 7"/>
            <p:cNvPicPr/>
            <p:nvPr/>
          </p:nvPicPr>
          <p:blipFill>
            <a:blip r:embed="rId3" cstate="print"/>
            <a:stretch>
              <a:fillRect/>
            </a:stretch>
          </p:blipFill>
          <p:spPr>
            <a:xfrm>
              <a:off x="295650" y="954050"/>
              <a:ext cx="2743199" cy="1666874"/>
            </a:xfrm>
            <a:prstGeom prst="rect">
              <a:avLst/>
            </a:prstGeom>
          </p:spPr>
        </p:pic>
      </p:grpSp>
      <p:pic>
        <p:nvPicPr>
          <p:cNvPr id="8" name="object 8"/>
          <p:cNvPicPr/>
          <p:nvPr/>
        </p:nvPicPr>
        <p:blipFill>
          <a:blip r:embed="rId4" cstate="print"/>
          <a:stretch>
            <a:fillRect/>
          </a:stretch>
        </p:blipFill>
        <p:spPr>
          <a:xfrm>
            <a:off x="394201" y="3751032"/>
            <a:ext cx="3657599" cy="2327563"/>
          </a:xfrm>
          <a:prstGeom prst="rect">
            <a:avLst/>
          </a:prstGeom>
        </p:spPr>
      </p:pic>
      <p:grpSp>
        <p:nvGrpSpPr>
          <p:cNvPr id="9" name="object 9"/>
          <p:cNvGrpSpPr/>
          <p:nvPr/>
        </p:nvGrpSpPr>
        <p:grpSpPr>
          <a:xfrm>
            <a:off x="10360172" y="1052780"/>
            <a:ext cx="1651847" cy="2269067"/>
            <a:chOff x="5572619" y="2982875"/>
            <a:chExt cx="1238885" cy="1701800"/>
          </a:xfrm>
        </p:grpSpPr>
        <p:pic>
          <p:nvPicPr>
            <p:cNvPr id="10" name="object 10"/>
            <p:cNvPicPr/>
            <p:nvPr/>
          </p:nvPicPr>
          <p:blipFill>
            <a:blip r:embed="rId5" cstate="print"/>
            <a:stretch>
              <a:fillRect/>
            </a:stretch>
          </p:blipFill>
          <p:spPr>
            <a:xfrm>
              <a:off x="5572619" y="3819908"/>
              <a:ext cx="1238615" cy="864260"/>
            </a:xfrm>
            <a:prstGeom prst="rect">
              <a:avLst/>
            </a:prstGeom>
          </p:spPr>
        </p:pic>
        <p:pic>
          <p:nvPicPr>
            <p:cNvPr id="11" name="object 11"/>
            <p:cNvPicPr/>
            <p:nvPr/>
          </p:nvPicPr>
          <p:blipFill>
            <a:blip r:embed="rId6" cstate="print"/>
            <a:stretch>
              <a:fillRect/>
            </a:stretch>
          </p:blipFill>
          <p:spPr>
            <a:xfrm>
              <a:off x="5876940" y="2982875"/>
              <a:ext cx="530450" cy="701451"/>
            </a:xfrm>
            <a:prstGeom prst="rect">
              <a:avLst/>
            </a:prstGeom>
          </p:spPr>
        </p:pic>
        <p:sp>
          <p:nvSpPr>
            <p:cNvPr id="12" name="object 12"/>
            <p:cNvSpPr/>
            <p:nvPr/>
          </p:nvSpPr>
          <p:spPr>
            <a:xfrm>
              <a:off x="5668639" y="3701527"/>
              <a:ext cx="330200" cy="104139"/>
            </a:xfrm>
            <a:custGeom>
              <a:avLst/>
              <a:gdLst/>
              <a:ahLst/>
              <a:cxnLst/>
              <a:rect l="l" t="t" r="r" b="b"/>
              <a:pathLst>
                <a:path w="330200" h="104139">
                  <a:moveTo>
                    <a:pt x="0" y="104022"/>
                  </a:moveTo>
                  <a:lnTo>
                    <a:pt x="330092" y="0"/>
                  </a:lnTo>
                </a:path>
              </a:pathLst>
            </a:custGeom>
            <a:ln w="9524">
              <a:solidFill>
                <a:srgbClr val="595959"/>
              </a:solidFill>
            </a:ln>
          </p:spPr>
          <p:txBody>
            <a:bodyPr wrap="square" lIns="0" tIns="0" rIns="0" bIns="0" rtlCol="0"/>
            <a:lstStyle/>
            <a:p>
              <a:endParaRPr sz="2400"/>
            </a:p>
          </p:txBody>
        </p:sp>
        <p:pic>
          <p:nvPicPr>
            <p:cNvPr id="13" name="object 13"/>
            <p:cNvPicPr/>
            <p:nvPr/>
          </p:nvPicPr>
          <p:blipFill>
            <a:blip r:embed="rId7" cstate="print"/>
            <a:stretch>
              <a:fillRect/>
            </a:stretch>
          </p:blipFill>
          <p:spPr>
            <a:xfrm>
              <a:off x="5980078" y="3681759"/>
              <a:ext cx="71437" cy="141998"/>
            </a:xfrm>
            <a:prstGeom prst="rect">
              <a:avLst/>
            </a:prstGeom>
          </p:spPr>
        </p:pic>
        <p:pic>
          <p:nvPicPr>
            <p:cNvPr id="14" name="object 14"/>
            <p:cNvPicPr/>
            <p:nvPr/>
          </p:nvPicPr>
          <p:blipFill>
            <a:blip r:embed="rId8" cstate="print"/>
            <a:stretch>
              <a:fillRect/>
            </a:stretch>
          </p:blipFill>
          <p:spPr>
            <a:xfrm>
              <a:off x="6145524" y="3685867"/>
              <a:ext cx="292703" cy="164920"/>
            </a:xfrm>
            <a:prstGeom prst="rect">
              <a:avLst/>
            </a:prstGeom>
          </p:spPr>
        </p:pic>
        <p:sp>
          <p:nvSpPr>
            <p:cNvPr id="15" name="object 15"/>
            <p:cNvSpPr/>
            <p:nvPr/>
          </p:nvSpPr>
          <p:spPr>
            <a:xfrm>
              <a:off x="6197139" y="3699946"/>
              <a:ext cx="514350" cy="146685"/>
            </a:xfrm>
            <a:custGeom>
              <a:avLst/>
              <a:gdLst/>
              <a:ahLst/>
              <a:cxnLst/>
              <a:rect l="l" t="t" r="r" b="b"/>
              <a:pathLst>
                <a:path w="514350" h="146685">
                  <a:moveTo>
                    <a:pt x="514125" y="146079"/>
                  </a:moveTo>
                  <a:lnTo>
                    <a:pt x="0" y="0"/>
                  </a:lnTo>
                </a:path>
              </a:pathLst>
            </a:custGeom>
            <a:ln w="9524">
              <a:solidFill>
                <a:srgbClr val="595959"/>
              </a:solidFill>
            </a:ln>
          </p:spPr>
          <p:txBody>
            <a:bodyPr wrap="square" lIns="0" tIns="0" rIns="0" bIns="0" rtlCol="0"/>
            <a:lstStyle/>
            <a:p>
              <a:endParaRPr sz="2400"/>
            </a:p>
          </p:txBody>
        </p:sp>
        <p:sp>
          <p:nvSpPr>
            <p:cNvPr id="16" name="object 16"/>
            <p:cNvSpPr/>
            <p:nvPr/>
          </p:nvSpPr>
          <p:spPr>
            <a:xfrm>
              <a:off x="6155560" y="3684813"/>
              <a:ext cx="46355" cy="30480"/>
            </a:xfrm>
            <a:custGeom>
              <a:avLst/>
              <a:gdLst/>
              <a:ahLst/>
              <a:cxnLst/>
              <a:rect l="l" t="t" r="r" b="b"/>
              <a:pathLst>
                <a:path w="46354" h="30479">
                  <a:moveTo>
                    <a:pt x="37279" y="30266"/>
                  </a:moveTo>
                  <a:lnTo>
                    <a:pt x="0" y="3319"/>
                  </a:lnTo>
                  <a:lnTo>
                    <a:pt x="45879" y="0"/>
                  </a:lnTo>
                  <a:lnTo>
                    <a:pt x="37279" y="30266"/>
                  </a:lnTo>
                  <a:close/>
                </a:path>
              </a:pathLst>
            </a:custGeom>
            <a:solidFill>
              <a:srgbClr val="595959"/>
            </a:solidFill>
          </p:spPr>
          <p:txBody>
            <a:bodyPr wrap="square" lIns="0" tIns="0" rIns="0" bIns="0" rtlCol="0"/>
            <a:lstStyle/>
            <a:p>
              <a:endParaRPr sz="2400"/>
            </a:p>
          </p:txBody>
        </p:sp>
        <p:sp>
          <p:nvSpPr>
            <p:cNvPr id="17" name="object 17"/>
            <p:cNvSpPr/>
            <p:nvPr/>
          </p:nvSpPr>
          <p:spPr>
            <a:xfrm>
              <a:off x="6155560" y="3684813"/>
              <a:ext cx="46355" cy="30480"/>
            </a:xfrm>
            <a:custGeom>
              <a:avLst/>
              <a:gdLst/>
              <a:ahLst/>
              <a:cxnLst/>
              <a:rect l="l" t="t" r="r" b="b"/>
              <a:pathLst>
                <a:path w="46354" h="30479">
                  <a:moveTo>
                    <a:pt x="45879" y="0"/>
                  </a:moveTo>
                  <a:lnTo>
                    <a:pt x="0" y="3319"/>
                  </a:lnTo>
                  <a:lnTo>
                    <a:pt x="37279" y="30266"/>
                  </a:lnTo>
                  <a:lnTo>
                    <a:pt x="45879" y="0"/>
                  </a:lnTo>
                  <a:close/>
                </a:path>
              </a:pathLst>
            </a:custGeom>
            <a:ln w="9524">
              <a:solidFill>
                <a:srgbClr val="595959"/>
              </a:solidFill>
            </a:ln>
          </p:spPr>
          <p:txBody>
            <a:bodyPr wrap="square" lIns="0" tIns="0" rIns="0" bIns="0" rtlCol="0"/>
            <a:lstStyle/>
            <a:p>
              <a:endParaRPr sz="240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E9F5AB-B494-4466-A3DF-B71387FD8646}"/>
              </a:ext>
            </a:extLst>
          </p:cNvPr>
          <p:cNvPicPr>
            <a:picLocks noChangeAspect="1"/>
          </p:cNvPicPr>
          <p:nvPr/>
        </p:nvPicPr>
        <p:blipFill>
          <a:blip r:embed="rId2"/>
          <a:stretch>
            <a:fillRect/>
          </a:stretch>
        </p:blipFill>
        <p:spPr>
          <a:xfrm>
            <a:off x="1374759" y="643467"/>
            <a:ext cx="9442482"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313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33297"/>
            <a:ext cx="9746225" cy="940652"/>
          </a:xfrm>
          <a:prstGeom prst="rect">
            <a:avLst/>
          </a:prstGeom>
        </p:spPr>
        <p:txBody>
          <a:bodyPr vert="horz" wrap="square" lIns="0" tIns="260995" rIns="0" bIns="0" rtlCol="0" anchor="ctr">
            <a:spAutoFit/>
          </a:bodyPr>
          <a:lstStyle/>
          <a:p>
            <a:pPr marL="2467125">
              <a:lnSpc>
                <a:spcPct val="100000"/>
              </a:lnSpc>
              <a:spcBef>
                <a:spcPts val="133"/>
              </a:spcBef>
            </a:pPr>
            <a:r>
              <a:rPr spc="-13" dirty="0"/>
              <a:t>Automatic</a:t>
            </a:r>
            <a:r>
              <a:rPr spc="-187" dirty="0"/>
              <a:t> </a:t>
            </a:r>
            <a:r>
              <a:rPr spc="-13" dirty="0"/>
              <a:t>Feature</a:t>
            </a:r>
            <a:r>
              <a:rPr spc="-187" dirty="0"/>
              <a:t> </a:t>
            </a:r>
            <a:r>
              <a:rPr spc="-13" dirty="0"/>
              <a:t>Extraction</a:t>
            </a:r>
          </a:p>
        </p:txBody>
      </p:sp>
      <p:grpSp>
        <p:nvGrpSpPr>
          <p:cNvPr id="3" name="object 3"/>
          <p:cNvGrpSpPr/>
          <p:nvPr/>
        </p:nvGrpSpPr>
        <p:grpSpPr>
          <a:xfrm>
            <a:off x="1897626" y="1840867"/>
            <a:ext cx="9045787" cy="4406900"/>
            <a:chOff x="1371600" y="1066493"/>
            <a:chExt cx="6784340" cy="3305175"/>
          </a:xfrm>
        </p:grpSpPr>
        <p:pic>
          <p:nvPicPr>
            <p:cNvPr id="4" name="object 4"/>
            <p:cNvPicPr/>
            <p:nvPr/>
          </p:nvPicPr>
          <p:blipFill>
            <a:blip r:embed="rId2" cstate="print"/>
            <a:stretch>
              <a:fillRect/>
            </a:stretch>
          </p:blipFill>
          <p:spPr>
            <a:xfrm>
              <a:off x="1371600" y="1066493"/>
              <a:ext cx="6724649" cy="3305174"/>
            </a:xfrm>
            <a:prstGeom prst="rect">
              <a:avLst/>
            </a:prstGeom>
          </p:spPr>
        </p:pic>
        <p:pic>
          <p:nvPicPr>
            <p:cNvPr id="5" name="object 5"/>
            <p:cNvPicPr/>
            <p:nvPr/>
          </p:nvPicPr>
          <p:blipFill>
            <a:blip r:embed="rId3" cstate="print"/>
            <a:stretch>
              <a:fillRect/>
            </a:stretch>
          </p:blipFill>
          <p:spPr>
            <a:xfrm>
              <a:off x="1417525" y="1328522"/>
              <a:ext cx="1094174" cy="1189025"/>
            </a:xfrm>
            <a:prstGeom prst="rect">
              <a:avLst/>
            </a:prstGeom>
          </p:spPr>
        </p:pic>
        <p:pic>
          <p:nvPicPr>
            <p:cNvPr id="6" name="object 6"/>
            <p:cNvPicPr/>
            <p:nvPr/>
          </p:nvPicPr>
          <p:blipFill>
            <a:blip r:embed="rId4" cstate="print"/>
            <a:stretch>
              <a:fillRect/>
            </a:stretch>
          </p:blipFill>
          <p:spPr>
            <a:xfrm>
              <a:off x="6898550" y="1371212"/>
              <a:ext cx="1257324" cy="1103650"/>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45220"/>
            <a:ext cx="8852310" cy="879097"/>
          </a:xfrm>
          <a:prstGeom prst="rect">
            <a:avLst/>
          </a:prstGeom>
        </p:spPr>
        <p:txBody>
          <a:bodyPr vert="horz" wrap="square" lIns="0" tIns="260995" rIns="0" bIns="0" rtlCol="0" anchor="ctr">
            <a:spAutoFit/>
          </a:bodyPr>
          <a:lstStyle/>
          <a:p>
            <a:pPr marL="2467125">
              <a:lnSpc>
                <a:spcPct val="100000"/>
              </a:lnSpc>
              <a:spcBef>
                <a:spcPts val="133"/>
              </a:spcBef>
            </a:pPr>
            <a:r>
              <a:rPr sz="4000" spc="-13" dirty="0"/>
              <a:t>Automatic</a:t>
            </a:r>
            <a:r>
              <a:rPr sz="4000" spc="-187" dirty="0"/>
              <a:t> </a:t>
            </a:r>
            <a:r>
              <a:rPr sz="4000" spc="-13" dirty="0"/>
              <a:t>Feature</a:t>
            </a:r>
            <a:r>
              <a:rPr sz="4000" spc="-187" dirty="0"/>
              <a:t> </a:t>
            </a:r>
            <a:r>
              <a:rPr sz="4000" spc="-13" dirty="0"/>
              <a:t>Extraction</a:t>
            </a:r>
          </a:p>
        </p:txBody>
      </p:sp>
      <p:pic>
        <p:nvPicPr>
          <p:cNvPr id="3" name="object 3"/>
          <p:cNvPicPr/>
          <p:nvPr/>
        </p:nvPicPr>
        <p:blipFill>
          <a:blip r:embed="rId2" cstate="print"/>
          <a:stretch>
            <a:fillRect/>
          </a:stretch>
        </p:blipFill>
        <p:spPr>
          <a:xfrm>
            <a:off x="1209767" y="1524024"/>
            <a:ext cx="10331999" cy="45723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4045" y="2518713"/>
            <a:ext cx="4604172" cy="1480063"/>
          </a:xfrm>
          <a:prstGeom prst="rect">
            <a:avLst/>
          </a:prstGeom>
        </p:spPr>
        <p:txBody>
          <a:bodyPr vert="horz" wrap="square" lIns="0" tIns="11853" rIns="0" bIns="0" rtlCol="0" anchor="ctr">
            <a:spAutoFit/>
          </a:bodyPr>
          <a:lstStyle/>
          <a:p>
            <a:pPr marL="358978" marR="6773" indent="-342891">
              <a:lnSpc>
                <a:spcPct val="101000"/>
              </a:lnSpc>
              <a:spcBef>
                <a:spcPts val="93"/>
              </a:spcBef>
            </a:pPr>
            <a:r>
              <a:rPr sz="4800" spc="-40" dirty="0">
                <a:solidFill>
                  <a:srgbClr val="EE3D24"/>
                </a:solidFill>
              </a:rPr>
              <a:t>Fundamentals</a:t>
            </a:r>
            <a:r>
              <a:rPr sz="4800" spc="-220" dirty="0">
                <a:solidFill>
                  <a:srgbClr val="EE3D24"/>
                </a:solidFill>
              </a:rPr>
              <a:t> </a:t>
            </a:r>
            <a:r>
              <a:rPr sz="4800" spc="-33" dirty="0">
                <a:solidFill>
                  <a:srgbClr val="EE3D24"/>
                </a:solidFill>
              </a:rPr>
              <a:t>of </a:t>
            </a:r>
            <a:r>
              <a:rPr sz="4800" dirty="0">
                <a:solidFill>
                  <a:srgbClr val="EE3D24"/>
                </a:solidFill>
              </a:rPr>
              <a:t>Deep</a:t>
            </a:r>
            <a:r>
              <a:rPr sz="4800" spc="-147" dirty="0">
                <a:solidFill>
                  <a:srgbClr val="EE3D24"/>
                </a:solidFill>
              </a:rPr>
              <a:t> </a:t>
            </a:r>
            <a:r>
              <a:rPr sz="4800" spc="-13" dirty="0">
                <a:solidFill>
                  <a:srgbClr val="EE3D24"/>
                </a:solidFill>
              </a:rPr>
              <a:t>Learning</a:t>
            </a:r>
            <a:endParaRPr sz="4800"/>
          </a:p>
        </p:txBody>
      </p:sp>
      <p:pic>
        <p:nvPicPr>
          <p:cNvPr id="3" name="object 3"/>
          <p:cNvPicPr/>
          <p:nvPr/>
        </p:nvPicPr>
        <p:blipFill>
          <a:blip r:embed="rId2" cstate="print"/>
          <a:stretch>
            <a:fillRect/>
          </a:stretch>
        </p:blipFill>
        <p:spPr>
          <a:xfrm>
            <a:off x="6019257" y="1214167"/>
            <a:ext cx="5561675" cy="413789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 name="Freeform: Shape 9">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2">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FB161294-5AA5-4080-979E-E081A9C0EF79}"/>
              </a:ext>
            </a:extLst>
          </p:cNvPr>
          <p:cNvGraphicFramePr>
            <a:graphicFrameLocks noGrp="1"/>
          </p:cNvGraphicFramePr>
          <p:nvPr>
            <p:extLst>
              <p:ext uri="{D42A27DB-BD31-4B8C-83A1-F6EECF244321}">
                <p14:modId xmlns:p14="http://schemas.microsoft.com/office/powerpoint/2010/main" val="2637394118"/>
              </p:ext>
            </p:extLst>
          </p:nvPr>
        </p:nvGraphicFramePr>
        <p:xfrm>
          <a:off x="643467" y="702633"/>
          <a:ext cx="10905070" cy="5452739"/>
        </p:xfrm>
        <a:graphic>
          <a:graphicData uri="http://schemas.openxmlformats.org/drawingml/2006/table">
            <a:tbl>
              <a:tblPr firstRow="1" bandRow="1">
                <a:tableStyleId>{5C22544A-7EE6-4342-B048-85BDC9FD1C3A}</a:tableStyleId>
              </a:tblPr>
              <a:tblGrid>
                <a:gridCol w="1079889">
                  <a:extLst>
                    <a:ext uri="{9D8B030D-6E8A-4147-A177-3AD203B41FA5}">
                      <a16:colId xmlns:a16="http://schemas.microsoft.com/office/drawing/2014/main" val="20000"/>
                    </a:ext>
                  </a:extLst>
                </a:gridCol>
                <a:gridCol w="1230151">
                  <a:extLst>
                    <a:ext uri="{9D8B030D-6E8A-4147-A177-3AD203B41FA5}">
                      <a16:colId xmlns:a16="http://schemas.microsoft.com/office/drawing/2014/main" val="20001"/>
                    </a:ext>
                  </a:extLst>
                </a:gridCol>
                <a:gridCol w="1690957">
                  <a:extLst>
                    <a:ext uri="{9D8B030D-6E8A-4147-A177-3AD203B41FA5}">
                      <a16:colId xmlns:a16="http://schemas.microsoft.com/office/drawing/2014/main" val="20002"/>
                    </a:ext>
                  </a:extLst>
                </a:gridCol>
                <a:gridCol w="1530677">
                  <a:extLst>
                    <a:ext uri="{9D8B030D-6E8A-4147-A177-3AD203B41FA5}">
                      <a16:colId xmlns:a16="http://schemas.microsoft.com/office/drawing/2014/main" val="20003"/>
                    </a:ext>
                  </a:extLst>
                </a:gridCol>
                <a:gridCol w="1871272">
                  <a:extLst>
                    <a:ext uri="{9D8B030D-6E8A-4147-A177-3AD203B41FA5}">
                      <a16:colId xmlns:a16="http://schemas.microsoft.com/office/drawing/2014/main" val="20004"/>
                    </a:ext>
                  </a:extLst>
                </a:gridCol>
                <a:gridCol w="1540694">
                  <a:extLst>
                    <a:ext uri="{9D8B030D-6E8A-4147-A177-3AD203B41FA5}">
                      <a16:colId xmlns:a16="http://schemas.microsoft.com/office/drawing/2014/main" val="20005"/>
                    </a:ext>
                  </a:extLst>
                </a:gridCol>
                <a:gridCol w="1961430">
                  <a:extLst>
                    <a:ext uri="{9D8B030D-6E8A-4147-A177-3AD203B41FA5}">
                      <a16:colId xmlns:a16="http://schemas.microsoft.com/office/drawing/2014/main" val="20006"/>
                    </a:ext>
                  </a:extLst>
                </a:gridCol>
              </a:tblGrid>
              <a:tr h="533734">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Data Type</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Input</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Low-Level Features</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Mid-Level Features</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High-Level Features</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Trainable Classifier</a:t>
                      </a:r>
                    </a:p>
                  </a:txBody>
                  <a:tcPr marL="72126" marR="72126" marT="36063" marB="36063"/>
                </a:tc>
                <a:tc>
                  <a:txBody>
                    <a:bodyPr/>
                    <a:lstStyle>
                      <a:defPPr>
                        <a:defRPr lang="en-US" b="1">
                          <a:solidFill>
                            <a:schemeClr val="lt1"/>
                          </a:solidFill>
                        </a:defRPr>
                      </a:defPPr>
                      <a:lvl1pPr marL="0" algn="l" defTabSz="457200" rtl="0" eaLnBrk="1" latinLnBrk="0" hangingPunct="1">
                        <a:defRPr sz="1800" b="1" kern="1200">
                          <a:solidFill>
                            <a:schemeClr val="lt1"/>
                          </a:solidFill>
                          <a:latin typeface="+mn-lt"/>
                          <a:ea typeface="+mn-ea"/>
                          <a:cs typeface="+mn-cs"/>
                        </a:defRPr>
                      </a:lvl1pPr>
                      <a:lvl2pPr marL="457200" algn="l" defTabSz="457200" rtl="0" eaLnBrk="1" latinLnBrk="0" hangingPunct="1">
                        <a:defRPr sz="1800" b="1" kern="1200">
                          <a:solidFill>
                            <a:schemeClr val="lt1"/>
                          </a:solidFill>
                          <a:latin typeface="+mn-lt"/>
                          <a:ea typeface="+mn-ea"/>
                          <a:cs typeface="+mn-cs"/>
                        </a:defRPr>
                      </a:lvl2pPr>
                      <a:lvl3pPr marL="914400" algn="l" defTabSz="457200" rtl="0" eaLnBrk="1" latinLnBrk="0" hangingPunct="1">
                        <a:defRPr sz="1800" b="1" kern="1200">
                          <a:solidFill>
                            <a:schemeClr val="lt1"/>
                          </a:solidFill>
                          <a:latin typeface="+mn-lt"/>
                          <a:ea typeface="+mn-ea"/>
                          <a:cs typeface="+mn-cs"/>
                        </a:defRPr>
                      </a:lvl3pPr>
                      <a:lvl4pPr marL="1371600" algn="l" defTabSz="457200" rtl="0" eaLnBrk="1" latinLnBrk="0" hangingPunct="1">
                        <a:defRPr sz="1800" b="1" kern="1200">
                          <a:solidFill>
                            <a:schemeClr val="lt1"/>
                          </a:solidFill>
                          <a:latin typeface="+mn-lt"/>
                          <a:ea typeface="+mn-ea"/>
                          <a:cs typeface="+mn-cs"/>
                        </a:defRPr>
                      </a:lvl4pPr>
                      <a:lvl5pPr marL="1828800" algn="l" defTabSz="457200" rtl="0" eaLnBrk="1" latinLnBrk="0" hangingPunct="1">
                        <a:defRPr sz="1800" b="1" kern="1200">
                          <a:solidFill>
                            <a:schemeClr val="lt1"/>
                          </a:solidFill>
                          <a:latin typeface="+mn-lt"/>
                          <a:ea typeface="+mn-ea"/>
                          <a:cs typeface="+mn-cs"/>
                        </a:defRPr>
                      </a:lvl5pPr>
                      <a:lvl6pPr marL="2286000" algn="l" defTabSz="457200" rtl="0" eaLnBrk="1" latinLnBrk="0" hangingPunct="1">
                        <a:defRPr sz="1800" b="1" kern="1200">
                          <a:solidFill>
                            <a:schemeClr val="lt1"/>
                          </a:solidFill>
                          <a:latin typeface="+mn-lt"/>
                          <a:ea typeface="+mn-ea"/>
                          <a:cs typeface="+mn-cs"/>
                        </a:defRPr>
                      </a:lvl6pPr>
                      <a:lvl7pPr marL="2743200" algn="l" defTabSz="457200" rtl="0" eaLnBrk="1" latinLnBrk="0" hangingPunct="1">
                        <a:defRPr sz="1800" b="1" kern="1200">
                          <a:solidFill>
                            <a:schemeClr val="lt1"/>
                          </a:solidFill>
                          <a:latin typeface="+mn-lt"/>
                          <a:ea typeface="+mn-ea"/>
                          <a:cs typeface="+mn-cs"/>
                        </a:defRPr>
                      </a:lvl7pPr>
                      <a:lvl8pPr marL="3200400" algn="l" defTabSz="457200" rtl="0" eaLnBrk="1" latinLnBrk="0" hangingPunct="1">
                        <a:defRPr sz="1800" b="1" kern="1200">
                          <a:solidFill>
                            <a:schemeClr val="lt1"/>
                          </a:solidFill>
                          <a:latin typeface="+mn-lt"/>
                          <a:ea typeface="+mn-ea"/>
                          <a:cs typeface="+mn-cs"/>
                        </a:defRPr>
                      </a:lvl8pPr>
                      <a:lvl9pPr marL="3657600" algn="l" defTabSz="457200" rtl="0" eaLnBrk="1" latinLnBrk="0" hangingPunct="1">
                        <a:defRPr sz="1800" b="1" kern="1200">
                          <a:solidFill>
                            <a:schemeClr val="lt1"/>
                          </a:solidFill>
                          <a:latin typeface="+mn-lt"/>
                          <a:ea typeface="+mn-ea"/>
                          <a:cs typeface="+mn-cs"/>
                        </a:defRPr>
                      </a:lvl9pPr>
                    </a:lstStyle>
                    <a:p>
                      <a:r>
                        <a:rPr lang="en-IN" sz="1400"/>
                        <a:t>Output</a:t>
                      </a:r>
                    </a:p>
                  </a:txBody>
                  <a:tcPr marL="72126" marR="72126" marT="36063" marB="36063"/>
                </a:tc>
                <a:extLst>
                  <a:ext uri="{0D108BD9-81ED-4DB2-BD59-A6C34878D82A}">
                    <a16:rowId xmlns:a16="http://schemas.microsoft.com/office/drawing/2014/main" val="10000"/>
                  </a:ext>
                </a:extLst>
              </a:tr>
              <a:tr h="317355">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Image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Image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Pixels, Edges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Textures, Motifs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Parts, Objects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Image Classifier</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Object Recognition</a:t>
                      </a:r>
                    </a:p>
                  </a:txBody>
                  <a:tcPr marL="72126" marR="72126" marT="36063" marB="36063"/>
                </a:tc>
                <a:extLst>
                  <a:ext uri="{0D108BD9-81ED-4DB2-BD59-A6C34878D82A}">
                    <a16:rowId xmlns:a16="http://schemas.microsoft.com/office/drawing/2014/main" val="10001"/>
                  </a:ext>
                </a:extLst>
              </a:tr>
              <a:tr h="533734">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Text</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Text</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Characters, Words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Word Groups, Clauses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Sentences, Stories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Language Model</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Text Generation</a:t>
                      </a:r>
                    </a:p>
                  </a:txBody>
                  <a:tcPr marL="72126" marR="72126" marT="36063" marB="36063"/>
                </a:tc>
                <a:extLst>
                  <a:ext uri="{0D108BD9-81ED-4DB2-BD59-A6C34878D82A}">
                    <a16:rowId xmlns:a16="http://schemas.microsoft.com/office/drawing/2014/main" val="10002"/>
                  </a:ext>
                </a:extLst>
              </a:tr>
              <a:tr h="750112">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Audio</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Audio Waveform</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Sound Wave Patterns, Amplitude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Phonemes, Timbre, Rhythm</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Words, Melody, Genre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Speech Recognition, Genre Classifier</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Recognized Speech, Classified Genre</a:t>
                      </a:r>
                    </a:p>
                  </a:txBody>
                  <a:tcPr marL="72126" marR="72126" marT="36063" marB="36063"/>
                </a:tc>
                <a:extLst>
                  <a:ext uri="{0D108BD9-81ED-4DB2-BD59-A6C34878D82A}">
                    <a16:rowId xmlns:a16="http://schemas.microsoft.com/office/drawing/2014/main" val="10003"/>
                  </a:ext>
                </a:extLst>
              </a:tr>
              <a:tr h="533734">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Sensor</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Sensor Data</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Measurements (Temp, Pressure)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Trends, Anomalies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Behavioral Patterns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Predictive Maintenance</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Alerts, Predictions</a:t>
                      </a:r>
                    </a:p>
                  </a:txBody>
                  <a:tcPr marL="72126" marR="72126" marT="36063" marB="36063"/>
                </a:tc>
                <a:extLst>
                  <a:ext uri="{0D108BD9-81ED-4DB2-BD59-A6C34878D82A}">
                    <a16:rowId xmlns:a16="http://schemas.microsoft.com/office/drawing/2014/main" val="10004"/>
                  </a:ext>
                </a:extLst>
              </a:tr>
              <a:tr h="750112">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Financial</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Market Data</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Price Movements, Volatility</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Technical Indicators, Patterns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dirty="0"/>
                        <a:t>Market Sentiment, Trend Analysis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Stock Price Predictor</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Buy/Sell Recommendations</a:t>
                      </a:r>
                    </a:p>
                  </a:txBody>
                  <a:tcPr marL="72126" marR="72126" marT="36063" marB="36063"/>
                </a:tc>
                <a:extLst>
                  <a:ext uri="{0D108BD9-81ED-4DB2-BD59-A6C34878D82A}">
                    <a16:rowId xmlns:a16="http://schemas.microsoft.com/office/drawing/2014/main" val="10005"/>
                  </a:ext>
                </a:extLst>
              </a:tr>
              <a:tr h="750112">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Medical</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Medical Images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Pixels, Edges, Intensities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Tissue Structures, Textures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Organ, Lesion Detection</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Disease Detection</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Diagnosis, Treatment Recommendations</a:t>
                      </a:r>
                    </a:p>
                  </a:txBody>
                  <a:tcPr marL="72126" marR="72126" marT="36063" marB="36063"/>
                </a:tc>
                <a:extLst>
                  <a:ext uri="{0D108BD9-81ED-4DB2-BD59-A6C34878D82A}">
                    <a16:rowId xmlns:a16="http://schemas.microsoft.com/office/drawing/2014/main" val="10006"/>
                  </a:ext>
                </a:extLst>
              </a:tr>
              <a:tr h="750112">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Social Media</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Raw Text, Images, Videos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Words, Hashtags, Pixels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Sentiments, Topics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User Patterns, Influencer Identification</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Sentiment Analysis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Advertisements, Content Suggestions</a:t>
                      </a:r>
                    </a:p>
                  </a:txBody>
                  <a:tcPr marL="72126" marR="72126" marT="36063" marB="36063"/>
                </a:tc>
                <a:extLst>
                  <a:ext uri="{0D108BD9-81ED-4DB2-BD59-A6C34878D82A}">
                    <a16:rowId xmlns:a16="http://schemas.microsoft.com/office/drawing/2014/main" val="10007"/>
                  </a:ext>
                </a:extLst>
              </a:tr>
              <a:tr h="533734">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Genomic</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Genetic Sequences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Nucleotide Bases (A, T, C, G)</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Codons, Gene Sequences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Gene Functions, Variations</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a:t>Disease Risk Predictor</a:t>
                      </a:r>
                    </a:p>
                  </a:txBody>
                  <a:tcPr marL="72126" marR="72126" marT="36063" marB="36063"/>
                </a:tc>
                <a:tc>
                  <a:txBody>
                    <a:bodyPr/>
                    <a:lstStyle>
                      <a:defPPr>
                        <a:defRPr lang="en-US">
                          <a:solidFill>
                            <a:schemeClr val="dk1"/>
                          </a:solidFill>
                        </a:defRPr>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IN" sz="1400" dirty="0"/>
                        <a:t>Personalized Medicine</a:t>
                      </a:r>
                    </a:p>
                  </a:txBody>
                  <a:tcPr marL="72126" marR="72126" marT="36063" marB="36063"/>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908323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2D8724-3B07-48BE-B287-D40138E8BF47}"/>
              </a:ext>
            </a:extLst>
          </p:cNvPr>
          <p:cNvPicPr>
            <a:picLocks noChangeAspect="1"/>
          </p:cNvPicPr>
          <p:nvPr/>
        </p:nvPicPr>
        <p:blipFill>
          <a:blip r:embed="rId2"/>
          <a:stretch>
            <a:fillRect/>
          </a:stretch>
        </p:blipFill>
        <p:spPr>
          <a:xfrm>
            <a:off x="889754" y="535648"/>
            <a:ext cx="1505160" cy="1505160"/>
          </a:xfrm>
          <a:prstGeom prst="rect">
            <a:avLst/>
          </a:prstGeom>
        </p:spPr>
      </p:pic>
      <p:pic>
        <p:nvPicPr>
          <p:cNvPr id="5" name="Picture 4">
            <a:extLst>
              <a:ext uri="{FF2B5EF4-FFF2-40B4-BE49-F238E27FC236}">
                <a16:creationId xmlns:a16="http://schemas.microsoft.com/office/drawing/2014/main" id="{E94C9E65-6489-4FC4-B762-E99AC4BEA139}"/>
              </a:ext>
            </a:extLst>
          </p:cNvPr>
          <p:cNvPicPr>
            <a:picLocks noChangeAspect="1"/>
          </p:cNvPicPr>
          <p:nvPr/>
        </p:nvPicPr>
        <p:blipFill>
          <a:blip r:embed="rId3"/>
          <a:stretch>
            <a:fillRect/>
          </a:stretch>
        </p:blipFill>
        <p:spPr>
          <a:xfrm>
            <a:off x="2522453" y="564227"/>
            <a:ext cx="1467055" cy="1448002"/>
          </a:xfrm>
          <a:prstGeom prst="rect">
            <a:avLst/>
          </a:prstGeom>
        </p:spPr>
      </p:pic>
      <p:pic>
        <p:nvPicPr>
          <p:cNvPr id="7" name="Picture 6">
            <a:extLst>
              <a:ext uri="{FF2B5EF4-FFF2-40B4-BE49-F238E27FC236}">
                <a16:creationId xmlns:a16="http://schemas.microsoft.com/office/drawing/2014/main" id="{25BFC4C7-4EC0-46C2-AA4C-724786123CC2}"/>
              </a:ext>
            </a:extLst>
          </p:cNvPr>
          <p:cNvPicPr>
            <a:picLocks noChangeAspect="1"/>
          </p:cNvPicPr>
          <p:nvPr/>
        </p:nvPicPr>
        <p:blipFill>
          <a:blip r:embed="rId4"/>
          <a:stretch>
            <a:fillRect/>
          </a:stretch>
        </p:blipFill>
        <p:spPr>
          <a:xfrm>
            <a:off x="4124219" y="592806"/>
            <a:ext cx="1457528" cy="1448002"/>
          </a:xfrm>
          <a:prstGeom prst="rect">
            <a:avLst/>
          </a:prstGeom>
        </p:spPr>
      </p:pic>
      <p:pic>
        <p:nvPicPr>
          <p:cNvPr id="9" name="Picture 8">
            <a:extLst>
              <a:ext uri="{FF2B5EF4-FFF2-40B4-BE49-F238E27FC236}">
                <a16:creationId xmlns:a16="http://schemas.microsoft.com/office/drawing/2014/main" id="{B1F3AA82-1767-4EFA-B828-F53F66F8D8DB}"/>
              </a:ext>
            </a:extLst>
          </p:cNvPr>
          <p:cNvPicPr>
            <a:picLocks noChangeAspect="1"/>
          </p:cNvPicPr>
          <p:nvPr/>
        </p:nvPicPr>
        <p:blipFill>
          <a:blip r:embed="rId5"/>
          <a:stretch>
            <a:fillRect/>
          </a:stretch>
        </p:blipFill>
        <p:spPr>
          <a:xfrm>
            <a:off x="5716458" y="592806"/>
            <a:ext cx="1467055" cy="1514686"/>
          </a:xfrm>
          <a:prstGeom prst="rect">
            <a:avLst/>
          </a:prstGeom>
        </p:spPr>
      </p:pic>
      <p:pic>
        <p:nvPicPr>
          <p:cNvPr id="11" name="Picture 10">
            <a:extLst>
              <a:ext uri="{FF2B5EF4-FFF2-40B4-BE49-F238E27FC236}">
                <a16:creationId xmlns:a16="http://schemas.microsoft.com/office/drawing/2014/main" id="{7BECEC33-0E86-45BA-B6B6-E06D0174CDFC}"/>
              </a:ext>
            </a:extLst>
          </p:cNvPr>
          <p:cNvPicPr>
            <a:picLocks noChangeAspect="1"/>
          </p:cNvPicPr>
          <p:nvPr/>
        </p:nvPicPr>
        <p:blipFill>
          <a:blip r:embed="rId6"/>
          <a:stretch>
            <a:fillRect/>
          </a:stretch>
        </p:blipFill>
        <p:spPr>
          <a:xfrm>
            <a:off x="7318224" y="592806"/>
            <a:ext cx="1476581" cy="1505160"/>
          </a:xfrm>
          <a:prstGeom prst="rect">
            <a:avLst/>
          </a:prstGeom>
        </p:spPr>
      </p:pic>
      <p:pic>
        <p:nvPicPr>
          <p:cNvPr id="13" name="Picture 12">
            <a:extLst>
              <a:ext uri="{FF2B5EF4-FFF2-40B4-BE49-F238E27FC236}">
                <a16:creationId xmlns:a16="http://schemas.microsoft.com/office/drawing/2014/main" id="{D13DD31A-6C94-447C-B206-B24AA051925D}"/>
              </a:ext>
            </a:extLst>
          </p:cNvPr>
          <p:cNvPicPr>
            <a:picLocks noChangeAspect="1"/>
          </p:cNvPicPr>
          <p:nvPr/>
        </p:nvPicPr>
        <p:blipFill>
          <a:blip r:embed="rId7"/>
          <a:stretch>
            <a:fillRect/>
          </a:stretch>
        </p:blipFill>
        <p:spPr>
          <a:xfrm>
            <a:off x="9252657" y="568919"/>
            <a:ext cx="1542656" cy="1557855"/>
          </a:xfrm>
          <a:prstGeom prst="rect">
            <a:avLst/>
          </a:prstGeom>
        </p:spPr>
      </p:pic>
      <p:pic>
        <p:nvPicPr>
          <p:cNvPr id="15" name="Picture 14">
            <a:extLst>
              <a:ext uri="{FF2B5EF4-FFF2-40B4-BE49-F238E27FC236}">
                <a16:creationId xmlns:a16="http://schemas.microsoft.com/office/drawing/2014/main" id="{55C00354-AA2B-4520-ADFE-5B519D0B5A52}"/>
              </a:ext>
            </a:extLst>
          </p:cNvPr>
          <p:cNvPicPr>
            <a:picLocks noChangeAspect="1"/>
          </p:cNvPicPr>
          <p:nvPr/>
        </p:nvPicPr>
        <p:blipFill>
          <a:blip r:embed="rId8"/>
          <a:stretch>
            <a:fillRect/>
          </a:stretch>
        </p:blipFill>
        <p:spPr>
          <a:xfrm>
            <a:off x="4290146" y="2633551"/>
            <a:ext cx="6649378" cy="1533739"/>
          </a:xfrm>
          <a:prstGeom prst="rect">
            <a:avLst/>
          </a:prstGeom>
        </p:spPr>
      </p:pic>
      <p:pic>
        <p:nvPicPr>
          <p:cNvPr id="17" name="Picture 16">
            <a:extLst>
              <a:ext uri="{FF2B5EF4-FFF2-40B4-BE49-F238E27FC236}">
                <a16:creationId xmlns:a16="http://schemas.microsoft.com/office/drawing/2014/main" id="{5452925F-8F15-4113-B4BA-4757BFCE8AC3}"/>
              </a:ext>
            </a:extLst>
          </p:cNvPr>
          <p:cNvPicPr>
            <a:picLocks noChangeAspect="1"/>
          </p:cNvPicPr>
          <p:nvPr/>
        </p:nvPicPr>
        <p:blipFill>
          <a:blip r:embed="rId9"/>
          <a:stretch>
            <a:fillRect/>
          </a:stretch>
        </p:blipFill>
        <p:spPr>
          <a:xfrm>
            <a:off x="6505095" y="4782779"/>
            <a:ext cx="1551419" cy="1533739"/>
          </a:xfrm>
          <a:prstGeom prst="rect">
            <a:avLst/>
          </a:prstGeom>
        </p:spPr>
      </p:pic>
      <p:pic>
        <p:nvPicPr>
          <p:cNvPr id="19" name="Picture 18">
            <a:extLst>
              <a:ext uri="{FF2B5EF4-FFF2-40B4-BE49-F238E27FC236}">
                <a16:creationId xmlns:a16="http://schemas.microsoft.com/office/drawing/2014/main" id="{79BD67E0-01DC-4DFB-9875-04CA002F1432}"/>
              </a:ext>
            </a:extLst>
          </p:cNvPr>
          <p:cNvPicPr>
            <a:picLocks noChangeAspect="1"/>
          </p:cNvPicPr>
          <p:nvPr/>
        </p:nvPicPr>
        <p:blipFill>
          <a:blip r:embed="rId10"/>
          <a:stretch>
            <a:fillRect/>
          </a:stretch>
        </p:blipFill>
        <p:spPr>
          <a:xfrm>
            <a:off x="8233989" y="4731455"/>
            <a:ext cx="1542656" cy="1533739"/>
          </a:xfrm>
          <a:prstGeom prst="rect">
            <a:avLst/>
          </a:prstGeom>
        </p:spPr>
      </p:pic>
      <p:pic>
        <p:nvPicPr>
          <p:cNvPr id="21" name="Picture 20">
            <a:extLst>
              <a:ext uri="{FF2B5EF4-FFF2-40B4-BE49-F238E27FC236}">
                <a16:creationId xmlns:a16="http://schemas.microsoft.com/office/drawing/2014/main" id="{6F72636C-B584-4A69-A2B6-7ED0257EA401}"/>
              </a:ext>
            </a:extLst>
          </p:cNvPr>
          <p:cNvPicPr>
            <a:picLocks noChangeAspect="1"/>
          </p:cNvPicPr>
          <p:nvPr/>
        </p:nvPicPr>
        <p:blipFill>
          <a:blip r:embed="rId11"/>
          <a:stretch>
            <a:fillRect/>
          </a:stretch>
        </p:blipFill>
        <p:spPr>
          <a:xfrm>
            <a:off x="9994263" y="4674067"/>
            <a:ext cx="1592455" cy="1578844"/>
          </a:xfrm>
          <a:prstGeom prst="rect">
            <a:avLst/>
          </a:prstGeom>
        </p:spPr>
      </p:pic>
      <p:pic>
        <p:nvPicPr>
          <p:cNvPr id="23" name="Picture 22">
            <a:extLst>
              <a:ext uri="{FF2B5EF4-FFF2-40B4-BE49-F238E27FC236}">
                <a16:creationId xmlns:a16="http://schemas.microsoft.com/office/drawing/2014/main" id="{B40131C9-94A7-4A72-9D6D-B16BA8D7A23E}"/>
              </a:ext>
            </a:extLst>
          </p:cNvPr>
          <p:cNvPicPr>
            <a:picLocks noChangeAspect="1"/>
          </p:cNvPicPr>
          <p:nvPr/>
        </p:nvPicPr>
        <p:blipFill>
          <a:blip r:embed="rId12"/>
          <a:stretch>
            <a:fillRect/>
          </a:stretch>
        </p:blipFill>
        <p:spPr>
          <a:xfrm>
            <a:off x="962357" y="2685946"/>
            <a:ext cx="3057952" cy="1486107"/>
          </a:xfrm>
          <a:prstGeom prst="rect">
            <a:avLst/>
          </a:prstGeom>
        </p:spPr>
      </p:pic>
      <p:pic>
        <p:nvPicPr>
          <p:cNvPr id="25" name="Picture 24">
            <a:extLst>
              <a:ext uri="{FF2B5EF4-FFF2-40B4-BE49-F238E27FC236}">
                <a16:creationId xmlns:a16="http://schemas.microsoft.com/office/drawing/2014/main" id="{13C2234D-1C03-47DF-949B-5C9E6B7CA13B}"/>
              </a:ext>
            </a:extLst>
          </p:cNvPr>
          <p:cNvPicPr>
            <a:picLocks noChangeAspect="1"/>
          </p:cNvPicPr>
          <p:nvPr/>
        </p:nvPicPr>
        <p:blipFill>
          <a:blip r:embed="rId13"/>
          <a:stretch>
            <a:fillRect/>
          </a:stretch>
        </p:blipFill>
        <p:spPr>
          <a:xfrm>
            <a:off x="171330" y="5006065"/>
            <a:ext cx="6278655" cy="1310453"/>
          </a:xfrm>
          <a:prstGeom prst="rect">
            <a:avLst/>
          </a:prstGeom>
        </p:spPr>
      </p:pic>
    </p:spTree>
    <p:extLst>
      <p:ext uri="{BB962C8B-B14F-4D97-AF65-F5344CB8AC3E}">
        <p14:creationId xmlns:p14="http://schemas.microsoft.com/office/powerpoint/2010/main" val="2583631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625D41-EE31-4CFE-898C-E3C22C1A6986}"/>
              </a:ext>
            </a:extLst>
          </p:cNvPr>
          <p:cNvPicPr>
            <a:picLocks noChangeAspect="1"/>
          </p:cNvPicPr>
          <p:nvPr/>
        </p:nvPicPr>
        <p:blipFill>
          <a:blip r:embed="rId2"/>
          <a:stretch>
            <a:fillRect/>
          </a:stretch>
        </p:blipFill>
        <p:spPr>
          <a:xfrm>
            <a:off x="0" y="413278"/>
            <a:ext cx="12192000" cy="6031443"/>
          </a:xfrm>
          <a:prstGeom prst="rect">
            <a:avLst/>
          </a:prstGeom>
        </p:spPr>
      </p:pic>
    </p:spTree>
    <p:extLst>
      <p:ext uri="{BB962C8B-B14F-4D97-AF65-F5344CB8AC3E}">
        <p14:creationId xmlns:p14="http://schemas.microsoft.com/office/powerpoint/2010/main" val="3077176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1154F2-1770-4F05-8504-3813EEA0012C}"/>
              </a:ext>
            </a:extLst>
          </p:cNvPr>
          <p:cNvPicPr>
            <a:picLocks noChangeAspect="1"/>
          </p:cNvPicPr>
          <p:nvPr/>
        </p:nvPicPr>
        <p:blipFill>
          <a:blip r:embed="rId2"/>
          <a:stretch>
            <a:fillRect/>
          </a:stretch>
        </p:blipFill>
        <p:spPr>
          <a:xfrm>
            <a:off x="0" y="458075"/>
            <a:ext cx="12192000" cy="5941849"/>
          </a:xfrm>
          <a:prstGeom prst="rect">
            <a:avLst/>
          </a:prstGeom>
        </p:spPr>
      </p:pic>
      <p:sp>
        <p:nvSpPr>
          <p:cNvPr id="5" name="TextBox 4">
            <a:extLst>
              <a:ext uri="{FF2B5EF4-FFF2-40B4-BE49-F238E27FC236}">
                <a16:creationId xmlns:a16="http://schemas.microsoft.com/office/drawing/2014/main" id="{F1AB0111-AA6A-4E4D-ACBB-F4F4DD553592}"/>
              </a:ext>
            </a:extLst>
          </p:cNvPr>
          <p:cNvSpPr txBox="1"/>
          <p:nvPr/>
        </p:nvSpPr>
        <p:spPr>
          <a:xfrm>
            <a:off x="3047104" y="6399013"/>
            <a:ext cx="6094206" cy="369332"/>
          </a:xfrm>
          <a:prstGeom prst="rect">
            <a:avLst/>
          </a:prstGeom>
          <a:noFill/>
        </p:spPr>
        <p:txBody>
          <a:bodyPr wrap="square">
            <a:spAutoFit/>
          </a:bodyPr>
          <a:lstStyle/>
          <a:p>
            <a:r>
              <a:rPr lang="en-IN" dirty="0"/>
              <a:t>https://distill.pub/2018/building-blocks/</a:t>
            </a:r>
          </a:p>
        </p:txBody>
      </p:sp>
    </p:spTree>
    <p:extLst>
      <p:ext uri="{BB962C8B-B14F-4D97-AF65-F5344CB8AC3E}">
        <p14:creationId xmlns:p14="http://schemas.microsoft.com/office/powerpoint/2010/main" val="584101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A47521-B07D-4EA5-B803-6C98E3E0B2F8}"/>
              </a:ext>
            </a:extLst>
          </p:cNvPr>
          <p:cNvPicPr>
            <a:picLocks noChangeAspect="1"/>
          </p:cNvPicPr>
          <p:nvPr/>
        </p:nvPicPr>
        <p:blipFill>
          <a:blip r:embed="rId2"/>
          <a:stretch>
            <a:fillRect/>
          </a:stretch>
        </p:blipFill>
        <p:spPr>
          <a:xfrm>
            <a:off x="0" y="449443"/>
            <a:ext cx="12192000" cy="5959114"/>
          </a:xfrm>
          <a:prstGeom prst="rect">
            <a:avLst/>
          </a:prstGeom>
        </p:spPr>
      </p:pic>
    </p:spTree>
    <p:extLst>
      <p:ext uri="{BB962C8B-B14F-4D97-AF65-F5344CB8AC3E}">
        <p14:creationId xmlns:p14="http://schemas.microsoft.com/office/powerpoint/2010/main" val="3117740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70949"/>
            <a:ext cx="9186606" cy="940652"/>
          </a:xfrm>
          <a:prstGeom prst="rect">
            <a:avLst/>
          </a:prstGeom>
        </p:spPr>
        <p:txBody>
          <a:bodyPr vert="horz" wrap="square" lIns="0" tIns="260995" rIns="0" bIns="0" rtlCol="0" anchor="ctr">
            <a:spAutoFit/>
          </a:bodyPr>
          <a:lstStyle/>
          <a:p>
            <a:pPr marL="3059777">
              <a:lnSpc>
                <a:spcPct val="100000"/>
              </a:lnSpc>
              <a:spcBef>
                <a:spcPts val="133"/>
              </a:spcBef>
            </a:pPr>
            <a:r>
              <a:rPr dirty="0"/>
              <a:t>What</a:t>
            </a:r>
            <a:r>
              <a:rPr spc="-107" dirty="0"/>
              <a:t> </a:t>
            </a:r>
            <a:r>
              <a:rPr dirty="0"/>
              <a:t>is</a:t>
            </a:r>
            <a:r>
              <a:rPr spc="-107" dirty="0"/>
              <a:t> </a:t>
            </a:r>
            <a:r>
              <a:rPr dirty="0"/>
              <a:t>Deep</a:t>
            </a:r>
            <a:r>
              <a:rPr spc="-100" dirty="0"/>
              <a:t> </a:t>
            </a:r>
            <a:r>
              <a:rPr spc="-13" dirty="0"/>
              <a:t>Learning?</a:t>
            </a:r>
          </a:p>
        </p:txBody>
      </p:sp>
      <p:sp>
        <p:nvSpPr>
          <p:cNvPr id="3" name="object 3"/>
          <p:cNvSpPr txBox="1"/>
          <p:nvPr/>
        </p:nvSpPr>
        <p:spPr>
          <a:xfrm>
            <a:off x="714793" y="2268048"/>
            <a:ext cx="10762827" cy="346249"/>
          </a:xfrm>
          <a:prstGeom prst="rect">
            <a:avLst/>
          </a:prstGeom>
          <a:solidFill>
            <a:srgbClr val="F4F6F6"/>
          </a:solidFill>
        </p:spPr>
        <p:txBody>
          <a:bodyPr vert="horz" wrap="square" lIns="0" tIns="0" rIns="0" bIns="0" rtlCol="0">
            <a:spAutoFit/>
          </a:bodyPr>
          <a:lstStyle/>
          <a:p>
            <a:pPr>
              <a:lnSpc>
                <a:spcPts val="2707"/>
              </a:lnSpc>
            </a:pPr>
            <a:r>
              <a:rPr sz="2333" i="1" dirty="0">
                <a:solidFill>
                  <a:srgbClr val="333333"/>
                </a:solidFill>
                <a:latin typeface="Georgia" panose="02040502050405020303"/>
                <a:cs typeface="Georgia" panose="02040502050405020303"/>
              </a:rPr>
              <a:t>“Deep</a:t>
            </a:r>
            <a:r>
              <a:rPr sz="2333" i="1" spc="-47"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learning</a:t>
            </a:r>
            <a:r>
              <a:rPr sz="2333" i="1" spc="-4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is</a:t>
            </a:r>
            <a:r>
              <a:rPr sz="2333" i="1" spc="-4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a</a:t>
            </a:r>
            <a:r>
              <a:rPr sz="2333" i="1" spc="-33"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particular</a:t>
            </a:r>
            <a:r>
              <a:rPr sz="2333" b="1" i="1" spc="-47"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kind</a:t>
            </a:r>
            <a:r>
              <a:rPr sz="2333" b="1" i="1" spc="-53"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of</a:t>
            </a:r>
            <a:r>
              <a:rPr sz="2333" b="1" i="1" spc="-47"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machine</a:t>
            </a:r>
            <a:r>
              <a:rPr sz="2333" b="1" i="1" spc="-47" dirty="0">
                <a:solidFill>
                  <a:srgbClr val="333333"/>
                </a:solidFill>
                <a:latin typeface="Georgia" panose="02040502050405020303"/>
                <a:cs typeface="Georgia" panose="02040502050405020303"/>
              </a:rPr>
              <a:t> </a:t>
            </a:r>
            <a:r>
              <a:rPr sz="2333" b="1" i="1" spc="-13" dirty="0">
                <a:solidFill>
                  <a:srgbClr val="333333"/>
                </a:solidFill>
                <a:latin typeface="Georgia" panose="02040502050405020303"/>
                <a:cs typeface="Georgia" panose="02040502050405020303"/>
              </a:rPr>
              <a:t>learning</a:t>
            </a:r>
            <a:r>
              <a:rPr sz="2333" b="1" i="1" spc="-4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that</a:t>
            </a:r>
            <a:r>
              <a:rPr sz="2333" i="1" spc="-47"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achieves</a:t>
            </a:r>
            <a:r>
              <a:rPr sz="2333" i="1" spc="-47"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great</a:t>
            </a:r>
            <a:endParaRPr sz="2333">
              <a:latin typeface="Georgia" panose="02040502050405020303"/>
              <a:cs typeface="Georgia" panose="02040502050405020303"/>
            </a:endParaRPr>
          </a:p>
        </p:txBody>
      </p:sp>
      <p:sp>
        <p:nvSpPr>
          <p:cNvPr id="4" name="object 4"/>
          <p:cNvSpPr txBox="1"/>
          <p:nvPr/>
        </p:nvSpPr>
        <p:spPr>
          <a:xfrm>
            <a:off x="443337" y="2623648"/>
            <a:ext cx="11305540" cy="346249"/>
          </a:xfrm>
          <a:prstGeom prst="rect">
            <a:avLst/>
          </a:prstGeom>
          <a:solidFill>
            <a:srgbClr val="F4F6F6"/>
          </a:solidFill>
        </p:spPr>
        <p:txBody>
          <a:bodyPr vert="horz" wrap="square" lIns="0" tIns="0" rIns="0" bIns="0" rtlCol="0">
            <a:spAutoFit/>
          </a:bodyPr>
          <a:lstStyle/>
          <a:p>
            <a:pPr>
              <a:lnSpc>
                <a:spcPts val="2707"/>
              </a:lnSpc>
            </a:pPr>
            <a:r>
              <a:rPr sz="2333" i="1" dirty="0">
                <a:solidFill>
                  <a:srgbClr val="333333"/>
                </a:solidFill>
                <a:latin typeface="Georgia" panose="02040502050405020303"/>
                <a:cs typeface="Georgia" panose="02040502050405020303"/>
              </a:rPr>
              <a:t>power</a:t>
            </a:r>
            <a:r>
              <a:rPr sz="2333" i="1" spc="-5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and</a:t>
            </a:r>
            <a:r>
              <a:rPr sz="2333" i="1" spc="-47"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flexibility</a:t>
            </a:r>
            <a:r>
              <a:rPr sz="2333" i="1" spc="-5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by</a:t>
            </a:r>
            <a:r>
              <a:rPr sz="2333" i="1" spc="-33" dirty="0">
                <a:solidFill>
                  <a:srgbClr val="333333"/>
                </a:solidFill>
                <a:latin typeface="Georgia" panose="02040502050405020303"/>
                <a:cs typeface="Georgia" panose="02040502050405020303"/>
              </a:rPr>
              <a:t> </a:t>
            </a:r>
            <a:r>
              <a:rPr sz="2333" b="1" i="1" spc="-13" dirty="0">
                <a:solidFill>
                  <a:srgbClr val="333333"/>
                </a:solidFill>
                <a:latin typeface="Georgia" panose="02040502050405020303"/>
                <a:cs typeface="Georgia" panose="02040502050405020303"/>
              </a:rPr>
              <a:t>learning</a:t>
            </a:r>
            <a:r>
              <a:rPr sz="2333" b="1" i="1" spc="-47"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to</a:t>
            </a:r>
            <a:r>
              <a:rPr sz="2333" b="1" i="1" spc="-53" dirty="0">
                <a:solidFill>
                  <a:srgbClr val="333333"/>
                </a:solidFill>
                <a:latin typeface="Georgia" panose="02040502050405020303"/>
                <a:cs typeface="Georgia" panose="02040502050405020303"/>
              </a:rPr>
              <a:t> </a:t>
            </a:r>
            <a:r>
              <a:rPr sz="2333" b="1" i="1" spc="-13" dirty="0">
                <a:solidFill>
                  <a:srgbClr val="333333"/>
                </a:solidFill>
                <a:latin typeface="Georgia" panose="02040502050405020303"/>
                <a:cs typeface="Georgia" panose="02040502050405020303"/>
              </a:rPr>
              <a:t>represent</a:t>
            </a:r>
            <a:r>
              <a:rPr sz="2333" b="1" i="1" spc="-5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the</a:t>
            </a:r>
            <a:r>
              <a:rPr sz="2333" i="1" spc="-5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world</a:t>
            </a:r>
            <a:r>
              <a:rPr sz="2333" i="1" spc="-4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as</a:t>
            </a:r>
            <a:r>
              <a:rPr sz="2333" i="1" spc="-47" dirty="0">
                <a:solidFill>
                  <a:srgbClr val="333333"/>
                </a:solidFill>
                <a:latin typeface="Georgia" panose="02040502050405020303"/>
                <a:cs typeface="Georgia" panose="02040502050405020303"/>
              </a:rPr>
              <a:t> </a:t>
            </a:r>
            <a:r>
              <a:rPr sz="2333" b="1" i="1" dirty="0">
                <a:solidFill>
                  <a:srgbClr val="333333"/>
                </a:solidFill>
                <a:latin typeface="Georgia" panose="02040502050405020303"/>
                <a:cs typeface="Georgia" panose="02040502050405020303"/>
              </a:rPr>
              <a:t>nested</a:t>
            </a:r>
            <a:r>
              <a:rPr sz="2333" b="1" i="1" spc="-47" dirty="0">
                <a:solidFill>
                  <a:srgbClr val="333333"/>
                </a:solidFill>
                <a:latin typeface="Georgia" panose="02040502050405020303"/>
                <a:cs typeface="Georgia" panose="02040502050405020303"/>
              </a:rPr>
              <a:t> </a:t>
            </a:r>
            <a:r>
              <a:rPr sz="2333" b="1" i="1" spc="-13" dirty="0">
                <a:solidFill>
                  <a:srgbClr val="333333"/>
                </a:solidFill>
                <a:latin typeface="Georgia" panose="02040502050405020303"/>
                <a:cs typeface="Georgia" panose="02040502050405020303"/>
              </a:rPr>
              <a:t>hierarchy</a:t>
            </a:r>
            <a:r>
              <a:rPr sz="2333" b="1" i="1" spc="-53" dirty="0">
                <a:solidFill>
                  <a:srgbClr val="333333"/>
                </a:solidFill>
                <a:latin typeface="Georgia" panose="02040502050405020303"/>
                <a:cs typeface="Georgia" panose="02040502050405020303"/>
              </a:rPr>
              <a:t> </a:t>
            </a:r>
            <a:r>
              <a:rPr sz="2333" b="1" i="1" spc="-33" dirty="0">
                <a:solidFill>
                  <a:srgbClr val="333333"/>
                </a:solidFill>
                <a:latin typeface="Georgia" panose="02040502050405020303"/>
                <a:cs typeface="Georgia" panose="02040502050405020303"/>
              </a:rPr>
              <a:t>of</a:t>
            </a:r>
            <a:endParaRPr sz="2333" dirty="0">
              <a:latin typeface="Georgia" panose="02040502050405020303"/>
              <a:cs typeface="Georgia" panose="02040502050405020303"/>
            </a:endParaRPr>
          </a:p>
        </p:txBody>
      </p:sp>
      <p:sp>
        <p:nvSpPr>
          <p:cNvPr id="5" name="object 5"/>
          <p:cNvSpPr txBox="1"/>
          <p:nvPr/>
        </p:nvSpPr>
        <p:spPr>
          <a:xfrm>
            <a:off x="872619" y="2979248"/>
            <a:ext cx="10447020" cy="346249"/>
          </a:xfrm>
          <a:prstGeom prst="rect">
            <a:avLst/>
          </a:prstGeom>
          <a:solidFill>
            <a:srgbClr val="F4F6F6"/>
          </a:solidFill>
        </p:spPr>
        <p:txBody>
          <a:bodyPr vert="horz" wrap="square" lIns="0" tIns="0" rIns="0" bIns="0" rtlCol="0">
            <a:spAutoFit/>
          </a:bodyPr>
          <a:lstStyle/>
          <a:p>
            <a:pPr>
              <a:lnSpc>
                <a:spcPts val="2707"/>
              </a:lnSpc>
            </a:pPr>
            <a:r>
              <a:rPr sz="2333" b="1" i="1" dirty="0">
                <a:solidFill>
                  <a:srgbClr val="333333"/>
                </a:solidFill>
                <a:latin typeface="Georgia" panose="02040502050405020303"/>
                <a:cs typeface="Georgia" panose="02040502050405020303"/>
              </a:rPr>
              <a:t>concepts</a:t>
            </a:r>
            <a:r>
              <a:rPr sz="2333" i="1" dirty="0">
                <a:solidFill>
                  <a:srgbClr val="333333"/>
                </a:solidFill>
                <a:latin typeface="Georgia" panose="02040502050405020303"/>
                <a:cs typeface="Georgia" panose="02040502050405020303"/>
              </a:rPr>
              <a:t>,</a:t>
            </a:r>
            <a:r>
              <a:rPr sz="2333" i="1" spc="-8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with</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each</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concept</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defined</a:t>
            </a:r>
            <a:r>
              <a:rPr sz="2333" i="1" spc="-8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in</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relation</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to</a:t>
            </a:r>
            <a:r>
              <a:rPr sz="2333" i="1" spc="-80"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simpler</a:t>
            </a:r>
            <a:r>
              <a:rPr sz="2333" i="1" spc="-80"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concepts,</a:t>
            </a:r>
            <a:r>
              <a:rPr sz="2333" i="1" spc="-8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and</a:t>
            </a:r>
            <a:r>
              <a:rPr sz="2333" i="1" spc="-80" dirty="0">
                <a:solidFill>
                  <a:srgbClr val="333333"/>
                </a:solidFill>
                <a:latin typeface="Georgia" panose="02040502050405020303"/>
                <a:cs typeface="Georgia" panose="02040502050405020303"/>
              </a:rPr>
              <a:t> </a:t>
            </a:r>
            <a:r>
              <a:rPr sz="2333" i="1" spc="-27" dirty="0">
                <a:solidFill>
                  <a:srgbClr val="333333"/>
                </a:solidFill>
                <a:latin typeface="Georgia" panose="02040502050405020303"/>
                <a:cs typeface="Georgia" panose="02040502050405020303"/>
              </a:rPr>
              <a:t>more</a:t>
            </a:r>
            <a:endParaRPr sz="2333">
              <a:latin typeface="Georgia" panose="02040502050405020303"/>
              <a:cs typeface="Georgia" panose="02040502050405020303"/>
            </a:endParaRPr>
          </a:p>
        </p:txBody>
      </p:sp>
      <p:sp>
        <p:nvSpPr>
          <p:cNvPr id="6" name="object 6"/>
          <p:cNvSpPr txBox="1"/>
          <p:nvPr/>
        </p:nvSpPr>
        <p:spPr>
          <a:xfrm>
            <a:off x="1760987" y="3334848"/>
            <a:ext cx="8670712" cy="346249"/>
          </a:xfrm>
          <a:prstGeom prst="rect">
            <a:avLst/>
          </a:prstGeom>
          <a:solidFill>
            <a:srgbClr val="F4F6F6"/>
          </a:solidFill>
        </p:spPr>
        <p:txBody>
          <a:bodyPr vert="horz" wrap="square" lIns="0" tIns="0" rIns="0" bIns="0" rtlCol="0">
            <a:spAutoFit/>
          </a:bodyPr>
          <a:lstStyle/>
          <a:p>
            <a:pPr>
              <a:lnSpc>
                <a:spcPts val="2707"/>
              </a:lnSpc>
            </a:pPr>
            <a:r>
              <a:rPr sz="2333" i="1" dirty="0">
                <a:solidFill>
                  <a:srgbClr val="333333"/>
                </a:solidFill>
                <a:latin typeface="Georgia" panose="02040502050405020303"/>
                <a:cs typeface="Georgia" panose="02040502050405020303"/>
              </a:rPr>
              <a:t>abstract</a:t>
            </a:r>
            <a:r>
              <a:rPr sz="2333" i="1" spc="-73"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representations</a:t>
            </a:r>
            <a:r>
              <a:rPr sz="2333" i="1" spc="-73"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computed</a:t>
            </a:r>
            <a:r>
              <a:rPr sz="2333" i="1" spc="-6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in</a:t>
            </a:r>
            <a:r>
              <a:rPr sz="2333" i="1" spc="-7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terms</a:t>
            </a:r>
            <a:r>
              <a:rPr sz="2333" i="1" spc="-67"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of</a:t>
            </a:r>
            <a:r>
              <a:rPr sz="2333" i="1" spc="-7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less</a:t>
            </a:r>
            <a:r>
              <a:rPr sz="2333" i="1" spc="-73" dirty="0">
                <a:solidFill>
                  <a:srgbClr val="333333"/>
                </a:solidFill>
                <a:latin typeface="Georgia" panose="02040502050405020303"/>
                <a:cs typeface="Georgia" panose="02040502050405020303"/>
              </a:rPr>
              <a:t> </a:t>
            </a:r>
            <a:r>
              <a:rPr sz="2333" i="1" dirty="0">
                <a:solidFill>
                  <a:srgbClr val="333333"/>
                </a:solidFill>
                <a:latin typeface="Georgia" panose="02040502050405020303"/>
                <a:cs typeface="Georgia" panose="02040502050405020303"/>
              </a:rPr>
              <a:t>abstract</a:t>
            </a:r>
            <a:r>
              <a:rPr sz="2333" i="1" spc="-67" dirty="0">
                <a:solidFill>
                  <a:srgbClr val="333333"/>
                </a:solidFill>
                <a:latin typeface="Georgia" panose="02040502050405020303"/>
                <a:cs typeface="Georgia" panose="02040502050405020303"/>
              </a:rPr>
              <a:t> </a:t>
            </a:r>
            <a:r>
              <a:rPr sz="2333" i="1" spc="-13" dirty="0">
                <a:solidFill>
                  <a:srgbClr val="333333"/>
                </a:solidFill>
                <a:latin typeface="Georgia" panose="02040502050405020303"/>
                <a:cs typeface="Georgia" panose="02040502050405020303"/>
              </a:rPr>
              <a:t>ones”</a:t>
            </a:r>
            <a:endParaRPr sz="2333">
              <a:latin typeface="Georgia" panose="02040502050405020303"/>
              <a:cs typeface="Georgia" panose="02040502050405020303"/>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ock Market Bar Graph">
            <a:extLst>
              <a:ext uri="{FF2B5EF4-FFF2-40B4-BE49-F238E27FC236}">
                <a16:creationId xmlns:a16="http://schemas.microsoft.com/office/drawing/2014/main" id="{D15D06DF-C483-DB8E-7FD3-0E2730B7D0C5}"/>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marL="1360559" algn="ctr"/>
            <a:r>
              <a:rPr lang="en-US" sz="5200">
                <a:solidFill>
                  <a:srgbClr val="FFFFFF"/>
                </a:solidFill>
              </a:rPr>
              <a:t>Performs</a:t>
            </a:r>
            <a:r>
              <a:rPr lang="en-US" sz="5200" spc="-120">
                <a:solidFill>
                  <a:srgbClr val="FFFFFF"/>
                </a:solidFill>
              </a:rPr>
              <a:t> </a:t>
            </a:r>
            <a:r>
              <a:rPr lang="en-US" sz="5200">
                <a:solidFill>
                  <a:srgbClr val="FFFFFF"/>
                </a:solidFill>
              </a:rPr>
              <a:t>well</a:t>
            </a:r>
            <a:r>
              <a:rPr lang="en-US" sz="5200" spc="-113">
                <a:solidFill>
                  <a:srgbClr val="FFFFFF"/>
                </a:solidFill>
              </a:rPr>
              <a:t> </a:t>
            </a:r>
            <a:r>
              <a:rPr lang="en-US" sz="5200" spc="-13">
                <a:solidFill>
                  <a:srgbClr val="FFFFFF"/>
                </a:solidFill>
              </a:rPr>
              <a:t>with</a:t>
            </a:r>
            <a:r>
              <a:rPr lang="en-US" sz="5200" spc="-120">
                <a:solidFill>
                  <a:srgbClr val="FFFFFF"/>
                </a:solidFill>
              </a:rPr>
              <a:t> </a:t>
            </a:r>
            <a:r>
              <a:rPr lang="en-US" sz="5200" spc="-13">
                <a:solidFill>
                  <a:srgbClr val="FFFFFF"/>
                </a:solidFill>
              </a:rPr>
              <a:t>high</a:t>
            </a:r>
            <a:r>
              <a:rPr lang="en-US" sz="5200" spc="-113">
                <a:solidFill>
                  <a:srgbClr val="FFFFFF"/>
                </a:solidFill>
              </a:rPr>
              <a:t> </a:t>
            </a:r>
            <a:r>
              <a:rPr lang="en-US" sz="5200" spc="-27">
                <a:solidFill>
                  <a:srgbClr val="FFFFFF"/>
                </a:solidFill>
              </a:rPr>
              <a:t>amount</a:t>
            </a:r>
            <a:r>
              <a:rPr lang="en-US" sz="5200" spc="-120">
                <a:solidFill>
                  <a:srgbClr val="FFFFFF"/>
                </a:solidFill>
              </a:rPr>
              <a:t> </a:t>
            </a:r>
            <a:r>
              <a:rPr lang="en-US" sz="5200">
                <a:solidFill>
                  <a:srgbClr val="FFFFFF"/>
                </a:solidFill>
              </a:rPr>
              <a:t>of</a:t>
            </a:r>
            <a:r>
              <a:rPr lang="en-US" sz="5200" spc="-107">
                <a:solidFill>
                  <a:srgbClr val="FFFFFF"/>
                </a:solidFill>
              </a:rPr>
              <a:t> </a:t>
            </a:r>
            <a:r>
              <a:rPr lang="en-US" sz="5200" spc="-27">
                <a:solidFill>
                  <a:srgbClr val="FFFFFF"/>
                </a:solidFill>
              </a:rPr>
              <a:t>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419715"/>
            <a:ext cx="9481574" cy="879097"/>
          </a:xfrm>
          <a:prstGeom prst="rect">
            <a:avLst/>
          </a:prstGeom>
        </p:spPr>
        <p:txBody>
          <a:bodyPr vert="horz" wrap="square" lIns="0" tIns="260995" rIns="0" bIns="0" rtlCol="0" anchor="ctr">
            <a:spAutoFit/>
          </a:bodyPr>
          <a:lstStyle/>
          <a:p>
            <a:pPr marL="1360559">
              <a:lnSpc>
                <a:spcPct val="100000"/>
              </a:lnSpc>
              <a:spcBef>
                <a:spcPts val="133"/>
              </a:spcBef>
            </a:pPr>
            <a:r>
              <a:rPr sz="4000" dirty="0"/>
              <a:t>Performs</a:t>
            </a:r>
            <a:r>
              <a:rPr sz="4000" spc="-120" dirty="0"/>
              <a:t> </a:t>
            </a:r>
            <a:r>
              <a:rPr sz="4000" dirty="0"/>
              <a:t>well</a:t>
            </a:r>
            <a:r>
              <a:rPr sz="4000" spc="-113" dirty="0"/>
              <a:t> </a:t>
            </a:r>
            <a:r>
              <a:rPr sz="4000" spc="-13" dirty="0"/>
              <a:t>with</a:t>
            </a:r>
            <a:r>
              <a:rPr sz="4000" spc="-120" dirty="0"/>
              <a:t> </a:t>
            </a:r>
            <a:r>
              <a:rPr sz="4000" spc="-13" dirty="0"/>
              <a:t>high</a:t>
            </a:r>
            <a:r>
              <a:rPr sz="4000" spc="-113" dirty="0"/>
              <a:t> </a:t>
            </a:r>
            <a:r>
              <a:rPr sz="4000" spc="-27" dirty="0"/>
              <a:t>amount</a:t>
            </a:r>
            <a:r>
              <a:rPr sz="4000" spc="-120" dirty="0"/>
              <a:t> </a:t>
            </a:r>
            <a:r>
              <a:rPr sz="4000" dirty="0"/>
              <a:t>of</a:t>
            </a:r>
            <a:r>
              <a:rPr sz="4000" spc="-107" dirty="0"/>
              <a:t> </a:t>
            </a:r>
            <a:r>
              <a:rPr sz="4000" spc="-27" dirty="0"/>
              <a:t>Data</a:t>
            </a:r>
          </a:p>
        </p:txBody>
      </p:sp>
      <p:pic>
        <p:nvPicPr>
          <p:cNvPr id="3" name="object 3"/>
          <p:cNvPicPr/>
          <p:nvPr/>
        </p:nvPicPr>
        <p:blipFill>
          <a:blip r:embed="rId2" cstate="print"/>
          <a:stretch>
            <a:fillRect/>
          </a:stretch>
        </p:blipFill>
        <p:spPr>
          <a:xfrm>
            <a:off x="1992834" y="1928565"/>
            <a:ext cx="8398133" cy="35548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541548"/>
            <a:ext cx="10543458" cy="753421"/>
          </a:xfrm>
          <a:prstGeom prst="rect">
            <a:avLst/>
          </a:prstGeom>
        </p:spPr>
        <p:txBody>
          <a:bodyPr vert="horz" wrap="square" lIns="0" tIns="258455" rIns="0" bIns="0" rtlCol="0" anchor="ctr">
            <a:spAutoFit/>
          </a:bodyPr>
          <a:lstStyle/>
          <a:p>
            <a:pPr marL="4875831" marR="6773" indent="-4840272">
              <a:lnSpc>
                <a:spcPct val="100000"/>
              </a:lnSpc>
              <a:spcBef>
                <a:spcPts val="113"/>
              </a:spcBef>
            </a:pPr>
            <a:r>
              <a:rPr sz="3200" dirty="0"/>
              <a:t>Deep</a:t>
            </a:r>
            <a:r>
              <a:rPr sz="3200" spc="-133" dirty="0"/>
              <a:t> </a:t>
            </a:r>
            <a:r>
              <a:rPr sz="3200" spc="-27" dirty="0"/>
              <a:t>Learning</a:t>
            </a:r>
            <a:r>
              <a:rPr sz="3200" spc="-133" dirty="0"/>
              <a:t> </a:t>
            </a:r>
            <a:r>
              <a:rPr sz="3200" spc="-33" dirty="0"/>
              <a:t>algorithms</a:t>
            </a:r>
            <a:r>
              <a:rPr sz="3200" spc="-133" dirty="0"/>
              <a:t> </a:t>
            </a:r>
            <a:r>
              <a:rPr sz="3200" spc="-13" dirty="0"/>
              <a:t>require</a:t>
            </a:r>
            <a:r>
              <a:rPr sz="3200" spc="-140" dirty="0"/>
              <a:t> </a:t>
            </a:r>
            <a:r>
              <a:rPr sz="3200" dirty="0"/>
              <a:t>more</a:t>
            </a:r>
            <a:r>
              <a:rPr sz="3200" spc="-140" dirty="0"/>
              <a:t> </a:t>
            </a:r>
            <a:r>
              <a:rPr sz="3200" spc="-13" dirty="0"/>
              <a:t>computation power</a:t>
            </a:r>
          </a:p>
        </p:txBody>
      </p:sp>
      <p:pic>
        <p:nvPicPr>
          <p:cNvPr id="3" name="object 3"/>
          <p:cNvPicPr/>
          <p:nvPr/>
        </p:nvPicPr>
        <p:blipFill>
          <a:blip r:embed="rId2" cstate="print"/>
          <a:stretch>
            <a:fillRect/>
          </a:stretch>
        </p:blipFill>
        <p:spPr>
          <a:xfrm>
            <a:off x="3408334" y="2541234"/>
            <a:ext cx="5176665" cy="258833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1277" y="290615"/>
            <a:ext cx="11523407" cy="940652"/>
          </a:xfrm>
          <a:prstGeom prst="rect">
            <a:avLst/>
          </a:prstGeom>
        </p:spPr>
        <p:txBody>
          <a:bodyPr vert="horz" wrap="square" lIns="0" tIns="260995" rIns="0" bIns="0" rtlCol="0" anchor="ctr">
            <a:spAutoFit/>
          </a:bodyPr>
          <a:lstStyle/>
          <a:p>
            <a:pPr marL="141390">
              <a:lnSpc>
                <a:spcPct val="100000"/>
              </a:lnSpc>
              <a:spcBef>
                <a:spcPts val="133"/>
              </a:spcBef>
            </a:pPr>
            <a:r>
              <a:rPr dirty="0"/>
              <a:t>Deep</a:t>
            </a:r>
            <a:r>
              <a:rPr spc="-233" dirty="0"/>
              <a:t> </a:t>
            </a:r>
            <a:r>
              <a:rPr spc="-27" dirty="0"/>
              <a:t>Learning</a:t>
            </a:r>
            <a:r>
              <a:rPr spc="-120" dirty="0"/>
              <a:t> </a:t>
            </a:r>
            <a:r>
              <a:rPr dirty="0"/>
              <a:t>helps</a:t>
            </a:r>
            <a:r>
              <a:rPr spc="-127" dirty="0"/>
              <a:t> </a:t>
            </a:r>
            <a:r>
              <a:rPr dirty="0"/>
              <a:t>to</a:t>
            </a:r>
            <a:r>
              <a:rPr spc="-120" dirty="0"/>
              <a:t> </a:t>
            </a:r>
            <a:r>
              <a:rPr dirty="0"/>
              <a:t>solve</a:t>
            </a:r>
            <a:r>
              <a:rPr spc="-127" dirty="0"/>
              <a:t> </a:t>
            </a:r>
            <a:r>
              <a:rPr spc="-13" dirty="0"/>
              <a:t>problems</a:t>
            </a:r>
            <a:r>
              <a:rPr spc="-127" dirty="0"/>
              <a:t> </a:t>
            </a:r>
            <a:r>
              <a:rPr dirty="0"/>
              <a:t>End</a:t>
            </a:r>
            <a:r>
              <a:rPr spc="-120" dirty="0"/>
              <a:t> </a:t>
            </a:r>
            <a:r>
              <a:rPr spc="-413" dirty="0"/>
              <a:t>-</a:t>
            </a:r>
            <a:r>
              <a:rPr spc="-339" dirty="0"/>
              <a:t>to-</a:t>
            </a:r>
            <a:r>
              <a:rPr spc="-13" dirty="0"/>
              <a:t> </a:t>
            </a:r>
            <a:r>
              <a:rPr spc="-33" dirty="0"/>
              <a:t>End</a:t>
            </a:r>
          </a:p>
        </p:txBody>
      </p:sp>
      <p:pic>
        <p:nvPicPr>
          <p:cNvPr id="3" name="object 3"/>
          <p:cNvPicPr/>
          <p:nvPr/>
        </p:nvPicPr>
        <p:blipFill>
          <a:blip r:embed="rId2" cstate="print"/>
          <a:stretch>
            <a:fillRect/>
          </a:stretch>
        </p:blipFill>
        <p:spPr>
          <a:xfrm>
            <a:off x="2991567" y="1667366"/>
            <a:ext cx="5612335" cy="369753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198181" y="560881"/>
            <a:ext cx="9795638" cy="1114380"/>
          </a:xfrm>
          <a:prstGeom prst="rect">
            <a:avLst/>
          </a:prstGeom>
        </p:spPr>
        <p:txBody>
          <a:bodyPr vert="horz" lIns="91440" tIns="45720" rIns="91440" bIns="45720" rtlCol="0" anchor="b">
            <a:normAutofit/>
          </a:bodyPr>
          <a:lstStyle/>
          <a:p>
            <a:pPr marL="3059777" algn="ctr"/>
            <a:r>
              <a:rPr lang="en-US" sz="5200" dirty="0"/>
              <a:t>What</a:t>
            </a:r>
            <a:r>
              <a:rPr lang="en-US" sz="5200" spc="-107" dirty="0"/>
              <a:t> </a:t>
            </a:r>
            <a:r>
              <a:rPr lang="en-US" sz="5200" dirty="0"/>
              <a:t>is</a:t>
            </a:r>
            <a:r>
              <a:rPr lang="en-US" sz="5200" spc="-107" dirty="0"/>
              <a:t> </a:t>
            </a:r>
            <a:r>
              <a:rPr lang="en-US" sz="5200" dirty="0"/>
              <a:t>Deep</a:t>
            </a:r>
            <a:r>
              <a:rPr lang="en-US" sz="5200" spc="-100" dirty="0"/>
              <a:t> </a:t>
            </a:r>
            <a:r>
              <a:rPr lang="en-US" sz="5200" spc="-13" dirty="0"/>
              <a:t>Learning?</a:t>
            </a:r>
          </a:p>
        </p:txBody>
      </p:sp>
      <p:pic>
        <p:nvPicPr>
          <p:cNvPr id="5" name="Picture 4">
            <a:extLst>
              <a:ext uri="{FF2B5EF4-FFF2-40B4-BE49-F238E27FC236}">
                <a16:creationId xmlns:a16="http://schemas.microsoft.com/office/drawing/2014/main" id="{81555BAB-8F1D-4B00-8253-46FCC5DE3D0D}"/>
              </a:ext>
            </a:extLst>
          </p:cNvPr>
          <p:cNvPicPr>
            <a:picLocks noChangeAspect="1"/>
          </p:cNvPicPr>
          <p:nvPr/>
        </p:nvPicPr>
        <p:blipFill>
          <a:blip r:embed="rId2"/>
          <a:stretch>
            <a:fillRect/>
          </a:stretch>
        </p:blipFill>
        <p:spPr>
          <a:xfrm>
            <a:off x="652581" y="2505083"/>
            <a:ext cx="10559923" cy="25079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93176"/>
            <a:ext cx="10474632" cy="817542"/>
          </a:xfrm>
          <a:prstGeom prst="rect">
            <a:avLst/>
          </a:prstGeom>
        </p:spPr>
        <p:txBody>
          <a:bodyPr vert="horz" wrap="square" lIns="0" tIns="260995" rIns="0" bIns="0" rtlCol="0" anchor="ctr">
            <a:spAutoFit/>
          </a:bodyPr>
          <a:lstStyle/>
          <a:p>
            <a:pPr marL="141390">
              <a:lnSpc>
                <a:spcPct val="100000"/>
              </a:lnSpc>
              <a:spcBef>
                <a:spcPts val="133"/>
              </a:spcBef>
            </a:pPr>
            <a:r>
              <a:rPr sz="3600" dirty="0"/>
              <a:t>Deep</a:t>
            </a:r>
            <a:r>
              <a:rPr sz="3600" spc="-233" dirty="0"/>
              <a:t> </a:t>
            </a:r>
            <a:r>
              <a:rPr sz="3600" spc="-27" dirty="0"/>
              <a:t>Learning</a:t>
            </a:r>
            <a:r>
              <a:rPr sz="3600" spc="-120" dirty="0"/>
              <a:t> </a:t>
            </a:r>
            <a:r>
              <a:rPr sz="3600" dirty="0"/>
              <a:t>helps</a:t>
            </a:r>
            <a:r>
              <a:rPr sz="3600" spc="-127" dirty="0"/>
              <a:t> </a:t>
            </a:r>
            <a:r>
              <a:rPr sz="3600" dirty="0"/>
              <a:t>to</a:t>
            </a:r>
            <a:r>
              <a:rPr sz="3600" spc="-120" dirty="0"/>
              <a:t> </a:t>
            </a:r>
            <a:r>
              <a:rPr sz="3600" dirty="0"/>
              <a:t>solve</a:t>
            </a:r>
            <a:r>
              <a:rPr sz="3600" spc="-127" dirty="0"/>
              <a:t> </a:t>
            </a:r>
            <a:r>
              <a:rPr sz="3600" spc="-13" dirty="0"/>
              <a:t>problems</a:t>
            </a:r>
            <a:r>
              <a:rPr sz="3600" spc="-127" dirty="0"/>
              <a:t> </a:t>
            </a:r>
            <a:r>
              <a:rPr sz="3600" dirty="0"/>
              <a:t>End</a:t>
            </a:r>
            <a:r>
              <a:rPr sz="3600" spc="-120" dirty="0"/>
              <a:t> </a:t>
            </a:r>
            <a:r>
              <a:rPr sz="3600" spc="-413" dirty="0"/>
              <a:t>-</a:t>
            </a:r>
            <a:r>
              <a:rPr sz="3600" spc="-339" dirty="0"/>
              <a:t>to-</a:t>
            </a:r>
            <a:r>
              <a:rPr sz="3600" spc="-13" dirty="0"/>
              <a:t> </a:t>
            </a:r>
            <a:r>
              <a:rPr sz="3600" spc="-33" dirty="0"/>
              <a:t>End</a:t>
            </a:r>
          </a:p>
        </p:txBody>
      </p:sp>
      <p:pic>
        <p:nvPicPr>
          <p:cNvPr id="3" name="object 3"/>
          <p:cNvPicPr/>
          <p:nvPr/>
        </p:nvPicPr>
        <p:blipFill>
          <a:blip r:embed="rId2" cstate="print"/>
          <a:stretch>
            <a:fillRect/>
          </a:stretch>
        </p:blipFill>
        <p:spPr>
          <a:xfrm>
            <a:off x="709667" y="1580233"/>
            <a:ext cx="5612335" cy="369753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755681" y="564913"/>
            <a:ext cx="14744636" cy="591551"/>
          </a:xfrm>
          <a:prstGeom prst="rect">
            <a:avLst/>
          </a:prstGeom>
        </p:spPr>
        <p:txBody>
          <a:bodyPr vert="horz" wrap="square" lIns="0" tIns="16933" rIns="0" bIns="0" rtlCol="0" anchor="ctr">
            <a:spAutoFit/>
          </a:bodyPr>
          <a:lstStyle/>
          <a:p>
            <a:pPr marL="141390">
              <a:lnSpc>
                <a:spcPct val="100000"/>
              </a:lnSpc>
              <a:spcBef>
                <a:spcPts val="133"/>
              </a:spcBef>
            </a:pPr>
            <a:r>
              <a:rPr dirty="0"/>
              <a:t>Deep</a:t>
            </a:r>
            <a:r>
              <a:rPr spc="-233" dirty="0"/>
              <a:t> </a:t>
            </a:r>
            <a:r>
              <a:rPr spc="-27" dirty="0"/>
              <a:t>Learning</a:t>
            </a:r>
            <a:r>
              <a:rPr spc="-120" dirty="0"/>
              <a:t> </a:t>
            </a:r>
            <a:r>
              <a:rPr dirty="0"/>
              <a:t>helps</a:t>
            </a:r>
            <a:r>
              <a:rPr spc="-127" dirty="0"/>
              <a:t> </a:t>
            </a:r>
            <a:r>
              <a:rPr dirty="0"/>
              <a:t>to</a:t>
            </a:r>
            <a:r>
              <a:rPr spc="-120" dirty="0"/>
              <a:t> </a:t>
            </a:r>
            <a:r>
              <a:rPr dirty="0"/>
              <a:t>solve</a:t>
            </a:r>
            <a:r>
              <a:rPr spc="-127" dirty="0"/>
              <a:t> </a:t>
            </a:r>
            <a:r>
              <a:rPr spc="-13" dirty="0"/>
              <a:t>problems</a:t>
            </a:r>
            <a:r>
              <a:rPr spc="-127" dirty="0"/>
              <a:t> </a:t>
            </a:r>
            <a:r>
              <a:rPr dirty="0"/>
              <a:t>End</a:t>
            </a:r>
            <a:r>
              <a:rPr spc="-120" dirty="0"/>
              <a:t> </a:t>
            </a:r>
            <a:r>
              <a:rPr spc="-413" dirty="0"/>
              <a:t>-</a:t>
            </a:r>
            <a:r>
              <a:rPr spc="-339" dirty="0"/>
              <a:t>to-</a:t>
            </a:r>
            <a:r>
              <a:rPr spc="-13" dirty="0"/>
              <a:t> </a:t>
            </a:r>
            <a:r>
              <a:rPr spc="-33" dirty="0"/>
              <a:t>End</a:t>
            </a:r>
          </a:p>
        </p:txBody>
      </p:sp>
      <p:pic>
        <p:nvPicPr>
          <p:cNvPr id="3" name="object 3"/>
          <p:cNvPicPr/>
          <p:nvPr/>
        </p:nvPicPr>
        <p:blipFill>
          <a:blip r:embed="rId2" cstate="print"/>
          <a:stretch>
            <a:fillRect/>
          </a:stretch>
        </p:blipFill>
        <p:spPr>
          <a:xfrm>
            <a:off x="709667" y="1580233"/>
            <a:ext cx="5612335" cy="3697532"/>
          </a:xfrm>
          <a:prstGeom prst="rect">
            <a:avLst/>
          </a:prstGeom>
        </p:spPr>
      </p:pic>
      <p:sp>
        <p:nvSpPr>
          <p:cNvPr id="4" name="object 4"/>
          <p:cNvSpPr txBox="1"/>
          <p:nvPr/>
        </p:nvSpPr>
        <p:spPr>
          <a:xfrm>
            <a:off x="7040565" y="1668117"/>
            <a:ext cx="2279227" cy="304421"/>
          </a:xfrm>
          <a:prstGeom prst="rect">
            <a:avLst/>
          </a:prstGeom>
        </p:spPr>
        <p:txBody>
          <a:bodyPr vert="horz" wrap="square" lIns="0" tIns="16933" rIns="0" bIns="0" rtlCol="0">
            <a:spAutoFit/>
          </a:bodyPr>
          <a:lstStyle/>
          <a:p>
            <a:pPr marL="16933">
              <a:spcBef>
                <a:spcPts val="133"/>
              </a:spcBef>
              <a:tabLst>
                <a:tab pos="516454" algn="l"/>
              </a:tabLst>
            </a:pPr>
            <a:r>
              <a:rPr sz="1867" spc="-33" dirty="0">
                <a:latin typeface="Roboto"/>
                <a:cs typeface="Roboto"/>
              </a:rPr>
              <a:t>1.</a:t>
            </a:r>
            <a:r>
              <a:rPr sz="1867" dirty="0">
                <a:latin typeface="Roboto"/>
                <a:cs typeface="Roboto"/>
              </a:rPr>
              <a:t>	</a:t>
            </a:r>
            <a:r>
              <a:rPr sz="1867" spc="-13" dirty="0">
                <a:latin typeface="Roboto"/>
                <a:cs typeface="Roboto"/>
              </a:rPr>
              <a:t>Object</a:t>
            </a:r>
            <a:r>
              <a:rPr sz="1867" spc="-73" dirty="0">
                <a:latin typeface="Roboto"/>
                <a:cs typeface="Roboto"/>
              </a:rPr>
              <a:t> </a:t>
            </a:r>
            <a:r>
              <a:rPr sz="1867" spc="-13" dirty="0">
                <a:latin typeface="Roboto"/>
                <a:cs typeface="Roboto"/>
              </a:rPr>
              <a:t>Detection</a:t>
            </a:r>
            <a:endParaRPr sz="1867">
              <a:latin typeface="Roboto"/>
              <a:cs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2245" y="156326"/>
            <a:ext cx="11336593" cy="879097"/>
          </a:xfrm>
          <a:prstGeom prst="rect">
            <a:avLst/>
          </a:prstGeom>
        </p:spPr>
        <p:txBody>
          <a:bodyPr vert="horz" wrap="square" lIns="0" tIns="260995" rIns="0" bIns="0" rtlCol="0" anchor="ctr">
            <a:spAutoFit/>
          </a:bodyPr>
          <a:lstStyle/>
          <a:p>
            <a:pPr marL="141390">
              <a:lnSpc>
                <a:spcPct val="100000"/>
              </a:lnSpc>
              <a:spcBef>
                <a:spcPts val="133"/>
              </a:spcBef>
            </a:pPr>
            <a:r>
              <a:rPr sz="4000" dirty="0"/>
              <a:t>Deep</a:t>
            </a:r>
            <a:r>
              <a:rPr sz="4000" spc="-233" dirty="0"/>
              <a:t> </a:t>
            </a:r>
            <a:r>
              <a:rPr sz="4000" spc="-27" dirty="0"/>
              <a:t>Learning</a:t>
            </a:r>
            <a:r>
              <a:rPr sz="4000" spc="-120" dirty="0"/>
              <a:t> </a:t>
            </a:r>
            <a:r>
              <a:rPr sz="4000" dirty="0"/>
              <a:t>helps</a:t>
            </a:r>
            <a:r>
              <a:rPr sz="4000" spc="-127" dirty="0"/>
              <a:t> </a:t>
            </a:r>
            <a:r>
              <a:rPr sz="4000" dirty="0"/>
              <a:t>to</a:t>
            </a:r>
            <a:r>
              <a:rPr sz="4000" spc="-120" dirty="0"/>
              <a:t> </a:t>
            </a:r>
            <a:r>
              <a:rPr sz="4000" dirty="0"/>
              <a:t>solve</a:t>
            </a:r>
            <a:r>
              <a:rPr sz="4000" spc="-127" dirty="0"/>
              <a:t> </a:t>
            </a:r>
            <a:r>
              <a:rPr sz="4000" spc="-13" dirty="0"/>
              <a:t>problems</a:t>
            </a:r>
            <a:r>
              <a:rPr sz="4000" spc="-127" dirty="0"/>
              <a:t> </a:t>
            </a:r>
            <a:r>
              <a:rPr sz="4000" dirty="0"/>
              <a:t>End</a:t>
            </a:r>
            <a:r>
              <a:rPr sz="4000" spc="-120" dirty="0"/>
              <a:t> </a:t>
            </a:r>
            <a:r>
              <a:rPr sz="4000" spc="-413" dirty="0"/>
              <a:t>-</a:t>
            </a:r>
            <a:r>
              <a:rPr sz="4000" spc="-339" dirty="0"/>
              <a:t>to-</a:t>
            </a:r>
            <a:r>
              <a:rPr sz="4000" spc="-13" dirty="0"/>
              <a:t> </a:t>
            </a:r>
            <a:r>
              <a:rPr sz="4000" spc="-33" dirty="0"/>
              <a:t>End</a:t>
            </a:r>
          </a:p>
        </p:txBody>
      </p:sp>
      <p:pic>
        <p:nvPicPr>
          <p:cNvPr id="3" name="object 3"/>
          <p:cNvPicPr/>
          <p:nvPr/>
        </p:nvPicPr>
        <p:blipFill>
          <a:blip r:embed="rId2" cstate="print"/>
          <a:stretch>
            <a:fillRect/>
          </a:stretch>
        </p:blipFill>
        <p:spPr>
          <a:xfrm>
            <a:off x="709667" y="1580233"/>
            <a:ext cx="5612335" cy="3697532"/>
          </a:xfrm>
          <a:prstGeom prst="rect">
            <a:avLst/>
          </a:prstGeom>
        </p:spPr>
      </p:pic>
      <p:sp>
        <p:nvSpPr>
          <p:cNvPr id="4" name="object 4"/>
          <p:cNvSpPr txBox="1"/>
          <p:nvPr/>
        </p:nvSpPr>
        <p:spPr>
          <a:xfrm>
            <a:off x="7040565" y="1668117"/>
            <a:ext cx="2279227" cy="304421"/>
          </a:xfrm>
          <a:prstGeom prst="rect">
            <a:avLst/>
          </a:prstGeom>
        </p:spPr>
        <p:txBody>
          <a:bodyPr vert="horz" wrap="square" lIns="0" tIns="16933" rIns="0" bIns="0" rtlCol="0">
            <a:spAutoFit/>
          </a:bodyPr>
          <a:lstStyle/>
          <a:p>
            <a:pPr marL="16933">
              <a:spcBef>
                <a:spcPts val="133"/>
              </a:spcBef>
              <a:tabLst>
                <a:tab pos="516454" algn="l"/>
              </a:tabLst>
            </a:pPr>
            <a:r>
              <a:rPr sz="1867" spc="-33" dirty="0">
                <a:latin typeface="Roboto"/>
                <a:cs typeface="Roboto"/>
              </a:rPr>
              <a:t>1.</a:t>
            </a:r>
            <a:r>
              <a:rPr sz="1867" dirty="0">
                <a:latin typeface="Roboto"/>
                <a:cs typeface="Roboto"/>
              </a:rPr>
              <a:t>	</a:t>
            </a:r>
            <a:r>
              <a:rPr sz="1867" spc="-13" dirty="0">
                <a:latin typeface="Roboto"/>
                <a:cs typeface="Roboto"/>
              </a:rPr>
              <a:t>Object</a:t>
            </a:r>
            <a:r>
              <a:rPr sz="1867" spc="-73" dirty="0">
                <a:latin typeface="Roboto"/>
                <a:cs typeface="Roboto"/>
              </a:rPr>
              <a:t> </a:t>
            </a:r>
            <a:r>
              <a:rPr sz="1867" spc="-13" dirty="0">
                <a:latin typeface="Roboto"/>
                <a:cs typeface="Roboto"/>
              </a:rPr>
              <a:t>Detection</a:t>
            </a:r>
            <a:endParaRPr sz="1867">
              <a:latin typeface="Roboto"/>
              <a:cs typeface="Roboto"/>
            </a:endParaRPr>
          </a:p>
        </p:txBody>
      </p:sp>
      <p:sp>
        <p:nvSpPr>
          <p:cNvPr id="5" name="object 5"/>
          <p:cNvSpPr txBox="1"/>
          <p:nvPr/>
        </p:nvSpPr>
        <p:spPr>
          <a:xfrm>
            <a:off x="7040566" y="3319117"/>
            <a:ext cx="1213273" cy="304421"/>
          </a:xfrm>
          <a:prstGeom prst="rect">
            <a:avLst/>
          </a:prstGeom>
        </p:spPr>
        <p:txBody>
          <a:bodyPr vert="horz" wrap="square" lIns="0" tIns="16933" rIns="0" bIns="0" rtlCol="0">
            <a:spAutoFit/>
          </a:bodyPr>
          <a:lstStyle/>
          <a:p>
            <a:pPr marL="16933">
              <a:spcBef>
                <a:spcPts val="133"/>
              </a:spcBef>
              <a:tabLst>
                <a:tab pos="516454" algn="l"/>
              </a:tabLst>
            </a:pPr>
            <a:r>
              <a:rPr sz="1867" spc="-33" dirty="0">
                <a:latin typeface="Roboto"/>
                <a:cs typeface="Roboto"/>
              </a:rPr>
              <a:t>2.</a:t>
            </a:r>
            <a:r>
              <a:rPr sz="1867" dirty="0">
                <a:latin typeface="Roboto"/>
                <a:cs typeface="Roboto"/>
              </a:rPr>
              <a:t>	</a:t>
            </a:r>
            <a:r>
              <a:rPr sz="1867" spc="-13" dirty="0">
                <a:latin typeface="Roboto"/>
                <a:cs typeface="Roboto"/>
              </a:rPr>
              <a:t>Object</a:t>
            </a:r>
            <a:endParaRPr sz="1867">
              <a:latin typeface="Roboto"/>
              <a:cs typeface="Roboto"/>
            </a:endParaRPr>
          </a:p>
        </p:txBody>
      </p:sp>
      <p:sp>
        <p:nvSpPr>
          <p:cNvPr id="6" name="object 6"/>
          <p:cNvSpPr txBox="1"/>
          <p:nvPr/>
        </p:nvSpPr>
        <p:spPr>
          <a:xfrm>
            <a:off x="8264713" y="3319117"/>
            <a:ext cx="1285240" cy="304421"/>
          </a:xfrm>
          <a:prstGeom prst="rect">
            <a:avLst/>
          </a:prstGeom>
        </p:spPr>
        <p:txBody>
          <a:bodyPr vert="horz" wrap="square" lIns="0" tIns="16933" rIns="0" bIns="0" rtlCol="0">
            <a:spAutoFit/>
          </a:bodyPr>
          <a:lstStyle/>
          <a:p>
            <a:pPr marL="16933">
              <a:spcBef>
                <a:spcPts val="133"/>
              </a:spcBef>
            </a:pPr>
            <a:r>
              <a:rPr sz="1867" spc="-13" dirty="0">
                <a:latin typeface="Roboto"/>
                <a:cs typeface="Roboto"/>
              </a:rPr>
              <a:t>Recognition</a:t>
            </a:r>
            <a:endParaRPr sz="1867" dirty="0">
              <a:latin typeface="Roboto"/>
              <a:cs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0215"/>
            <a:ext cx="14020800" cy="940652"/>
          </a:xfrm>
          <a:prstGeom prst="rect">
            <a:avLst/>
          </a:prstGeom>
        </p:spPr>
        <p:txBody>
          <a:bodyPr vert="horz" wrap="square" lIns="0" tIns="260995" rIns="0" bIns="0" rtlCol="0" anchor="ctr">
            <a:spAutoFit/>
          </a:bodyPr>
          <a:lstStyle/>
          <a:p>
            <a:pPr marL="1902412">
              <a:lnSpc>
                <a:spcPct val="100000"/>
              </a:lnSpc>
              <a:spcBef>
                <a:spcPts val="133"/>
              </a:spcBef>
            </a:pPr>
            <a:r>
              <a:rPr dirty="0"/>
              <a:t>Deep</a:t>
            </a:r>
            <a:r>
              <a:rPr spc="-107" dirty="0"/>
              <a:t> </a:t>
            </a:r>
            <a:r>
              <a:rPr spc="-27" dirty="0"/>
              <a:t>Learning</a:t>
            </a:r>
            <a:r>
              <a:rPr spc="-100" dirty="0"/>
              <a:t> </a:t>
            </a:r>
            <a:r>
              <a:rPr dirty="0"/>
              <a:t>is</a:t>
            </a:r>
            <a:r>
              <a:rPr spc="-113" dirty="0"/>
              <a:t> </a:t>
            </a:r>
            <a:r>
              <a:rPr dirty="0"/>
              <a:t>less</a:t>
            </a:r>
            <a:r>
              <a:rPr spc="-107" dirty="0"/>
              <a:t> </a:t>
            </a:r>
            <a:r>
              <a:rPr spc="-13" dirty="0"/>
              <a:t>interpretable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02123"/>
            <a:ext cx="9815871" cy="940652"/>
          </a:xfrm>
          <a:prstGeom prst="rect">
            <a:avLst/>
          </a:prstGeom>
        </p:spPr>
        <p:txBody>
          <a:bodyPr vert="horz" wrap="square" lIns="0" tIns="260995" rIns="0" bIns="0" rtlCol="0" anchor="ctr">
            <a:spAutoFit/>
          </a:bodyPr>
          <a:lstStyle/>
          <a:p>
            <a:pPr marL="1902412">
              <a:lnSpc>
                <a:spcPct val="100000"/>
              </a:lnSpc>
              <a:spcBef>
                <a:spcPts val="133"/>
              </a:spcBef>
            </a:pPr>
            <a:r>
              <a:rPr dirty="0"/>
              <a:t>Deep</a:t>
            </a:r>
            <a:r>
              <a:rPr spc="-107" dirty="0"/>
              <a:t> </a:t>
            </a:r>
            <a:r>
              <a:rPr spc="-27" dirty="0"/>
              <a:t>Learning</a:t>
            </a:r>
            <a:r>
              <a:rPr spc="-100" dirty="0"/>
              <a:t> </a:t>
            </a:r>
            <a:r>
              <a:rPr dirty="0"/>
              <a:t>is</a:t>
            </a:r>
            <a:r>
              <a:rPr spc="-113" dirty="0"/>
              <a:t> </a:t>
            </a:r>
            <a:r>
              <a:rPr dirty="0"/>
              <a:t>less</a:t>
            </a:r>
            <a:r>
              <a:rPr spc="-107" dirty="0"/>
              <a:t> </a:t>
            </a:r>
            <a:r>
              <a:rPr spc="-13" dirty="0"/>
              <a:t>interpretable</a:t>
            </a:r>
          </a:p>
        </p:txBody>
      </p:sp>
      <p:pic>
        <p:nvPicPr>
          <p:cNvPr id="3" name="object 3"/>
          <p:cNvPicPr/>
          <p:nvPr/>
        </p:nvPicPr>
        <p:blipFill>
          <a:blip r:embed="rId2" cstate="print"/>
          <a:stretch>
            <a:fillRect/>
          </a:stretch>
        </p:blipFill>
        <p:spPr>
          <a:xfrm>
            <a:off x="250334" y="2220849"/>
            <a:ext cx="4534233" cy="2541099"/>
          </a:xfrm>
          <a:prstGeom prst="rect">
            <a:avLst/>
          </a:prstGeom>
        </p:spPr>
      </p:pic>
      <p:sp>
        <p:nvSpPr>
          <p:cNvPr id="6" name="TextBox 5">
            <a:extLst>
              <a:ext uri="{FF2B5EF4-FFF2-40B4-BE49-F238E27FC236}">
                <a16:creationId xmlns:a16="http://schemas.microsoft.com/office/drawing/2014/main" id="{E780B687-D0D8-47F3-9884-8C244F75A11B}"/>
              </a:ext>
            </a:extLst>
          </p:cNvPr>
          <p:cNvSpPr txBox="1"/>
          <p:nvPr/>
        </p:nvSpPr>
        <p:spPr>
          <a:xfrm>
            <a:off x="5056094" y="2277527"/>
            <a:ext cx="6970955" cy="3416320"/>
          </a:xfrm>
          <a:prstGeom prst="rect">
            <a:avLst/>
          </a:prstGeom>
          <a:noFill/>
        </p:spPr>
        <p:txBody>
          <a:bodyPr wrap="square">
            <a:spAutoFit/>
          </a:bodyPr>
          <a:lstStyle/>
          <a:p>
            <a:r>
              <a:rPr lang="en-US" dirty="0">
                <a:latin typeface="Verdana" panose="020B0604030504040204" pitchFamily="34" charset="0"/>
                <a:ea typeface="Verdana" panose="020B0604030504040204" pitchFamily="34" charset="0"/>
              </a:rPr>
              <a:t>The tree starts with 30 students, out of which 15 (50%) play cricket. </a:t>
            </a:r>
          </a:p>
          <a:p>
            <a:r>
              <a:rPr lang="en-US" dirty="0">
                <a:latin typeface="Verdana" panose="020B0604030504040204" pitchFamily="34" charset="0"/>
                <a:ea typeface="Verdana" panose="020B0604030504040204" pitchFamily="34" charset="0"/>
              </a:rPr>
              <a:t>It then splits the students into two groups: "Female" and "Male. </a:t>
            </a:r>
          </a:p>
          <a:p>
            <a:r>
              <a:rPr lang="en-US" dirty="0">
                <a:latin typeface="Verdana" panose="020B0604030504040204" pitchFamily="34" charset="0"/>
                <a:ea typeface="Verdana" panose="020B0604030504040204" pitchFamily="34" charset="0"/>
              </a:rPr>
              <a:t>"For the "Female" group: Out of 10 students, only 2 (20%) play cricket.</a:t>
            </a:r>
          </a:p>
          <a:p>
            <a:r>
              <a:rPr lang="en-US" dirty="0">
                <a:latin typeface="Verdana" panose="020B0604030504040204" pitchFamily="34" charset="0"/>
                <a:ea typeface="Verdana" panose="020B0604030504040204" pitchFamily="34" charset="0"/>
              </a:rPr>
              <a:t>For the "Male" group: Out of 20 students, 13 (65%) play cricket.</a:t>
            </a:r>
          </a:p>
          <a:p>
            <a:r>
              <a:rPr lang="en-US" dirty="0">
                <a:latin typeface="Verdana" panose="020B0604030504040204" pitchFamily="34" charset="0"/>
                <a:ea typeface="Verdana" panose="020B0604030504040204" pitchFamily="34" charset="0"/>
              </a:rPr>
              <a:t>The decision tree clearly shows the decision-making process, where you can see how each input (e.g., gender) affects the output (e.g., the likelihood of playing cricket). </a:t>
            </a:r>
          </a:p>
          <a:p>
            <a:r>
              <a:rPr lang="en-US" dirty="0">
                <a:latin typeface="Verdana" panose="020B0604030504040204" pitchFamily="34" charset="0"/>
                <a:ea typeface="Verdana" panose="020B0604030504040204" pitchFamily="34" charset="0"/>
              </a:rPr>
              <a:t>The logic is explicit and easy to follow.</a:t>
            </a: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25547"/>
            <a:ext cx="10110839" cy="940652"/>
          </a:xfrm>
          <a:prstGeom prst="rect">
            <a:avLst/>
          </a:prstGeom>
        </p:spPr>
        <p:txBody>
          <a:bodyPr vert="horz" wrap="square" lIns="0" tIns="260995" rIns="0" bIns="0" rtlCol="0" anchor="ctr">
            <a:spAutoFit/>
          </a:bodyPr>
          <a:lstStyle/>
          <a:p>
            <a:pPr marL="1902412">
              <a:lnSpc>
                <a:spcPct val="100000"/>
              </a:lnSpc>
              <a:spcBef>
                <a:spcPts val="133"/>
              </a:spcBef>
            </a:pPr>
            <a:r>
              <a:rPr dirty="0"/>
              <a:t>Deep</a:t>
            </a:r>
            <a:r>
              <a:rPr spc="-107" dirty="0"/>
              <a:t> </a:t>
            </a:r>
            <a:r>
              <a:rPr spc="-27" dirty="0"/>
              <a:t>Learning</a:t>
            </a:r>
            <a:r>
              <a:rPr spc="-100" dirty="0"/>
              <a:t> </a:t>
            </a:r>
            <a:r>
              <a:rPr dirty="0"/>
              <a:t>is</a:t>
            </a:r>
            <a:r>
              <a:rPr spc="-113" dirty="0"/>
              <a:t> </a:t>
            </a:r>
            <a:r>
              <a:rPr dirty="0"/>
              <a:t>less</a:t>
            </a:r>
            <a:r>
              <a:rPr spc="-107" dirty="0"/>
              <a:t> </a:t>
            </a:r>
            <a:r>
              <a:rPr spc="-13" dirty="0"/>
              <a:t>interpretable</a:t>
            </a:r>
          </a:p>
        </p:txBody>
      </p:sp>
      <p:pic>
        <p:nvPicPr>
          <p:cNvPr id="3" name="object 3"/>
          <p:cNvPicPr/>
          <p:nvPr/>
        </p:nvPicPr>
        <p:blipFill>
          <a:blip r:embed="rId2" cstate="print"/>
          <a:stretch>
            <a:fillRect/>
          </a:stretch>
        </p:blipFill>
        <p:spPr>
          <a:xfrm>
            <a:off x="250334" y="1930391"/>
            <a:ext cx="4534233" cy="2541099"/>
          </a:xfrm>
          <a:prstGeom prst="rect">
            <a:avLst/>
          </a:prstGeom>
        </p:spPr>
      </p:pic>
      <p:pic>
        <p:nvPicPr>
          <p:cNvPr id="4" name="object 4"/>
          <p:cNvPicPr/>
          <p:nvPr/>
        </p:nvPicPr>
        <p:blipFill>
          <a:blip r:embed="rId3" cstate="print"/>
          <a:stretch>
            <a:fillRect/>
          </a:stretch>
        </p:blipFill>
        <p:spPr>
          <a:xfrm>
            <a:off x="5602567" y="2373802"/>
            <a:ext cx="6372732" cy="1116399"/>
          </a:xfrm>
          <a:prstGeom prst="rect">
            <a:avLst/>
          </a:prstGeom>
        </p:spPr>
      </p:pic>
      <p:sp>
        <p:nvSpPr>
          <p:cNvPr id="6" name="TextBox 5">
            <a:extLst>
              <a:ext uri="{FF2B5EF4-FFF2-40B4-BE49-F238E27FC236}">
                <a16:creationId xmlns:a16="http://schemas.microsoft.com/office/drawing/2014/main" id="{738DD1EB-A6C4-493B-B140-985EB91460A1}"/>
              </a:ext>
            </a:extLst>
          </p:cNvPr>
          <p:cNvSpPr txBox="1"/>
          <p:nvPr/>
        </p:nvSpPr>
        <p:spPr>
          <a:xfrm>
            <a:off x="570155" y="4789414"/>
            <a:ext cx="11144923" cy="646331"/>
          </a:xfrm>
          <a:prstGeom prst="rect">
            <a:avLst/>
          </a:prstGeom>
          <a:noFill/>
        </p:spPr>
        <p:txBody>
          <a:bodyPr wrap="square">
            <a:spAutoFit/>
          </a:bodyPr>
          <a:lstStyle/>
          <a:p>
            <a:r>
              <a:rPr lang="en-US" dirty="0"/>
              <a:t>The decision tree clearly shows the decision-making process, where you can see how each input (e.g., gender) affects the output (e.g., the likelihood of playing cricket). The logic is explicit and easy to follow.</a:t>
            </a:r>
            <a:endParaRPr lang="en-IN" dirty="0"/>
          </a:p>
        </p:txBody>
      </p:sp>
      <p:sp>
        <p:nvSpPr>
          <p:cNvPr id="8" name="TextBox 7">
            <a:extLst>
              <a:ext uri="{FF2B5EF4-FFF2-40B4-BE49-F238E27FC236}">
                <a16:creationId xmlns:a16="http://schemas.microsoft.com/office/drawing/2014/main" id="{20622D38-4BAF-4E3D-A901-C44B2AC6A50E}"/>
              </a:ext>
            </a:extLst>
          </p:cNvPr>
          <p:cNvSpPr txBox="1"/>
          <p:nvPr/>
        </p:nvSpPr>
        <p:spPr>
          <a:xfrm>
            <a:off x="548638" y="5758953"/>
            <a:ext cx="11144923" cy="923330"/>
          </a:xfrm>
          <a:prstGeom prst="rect">
            <a:avLst/>
          </a:prstGeom>
          <a:noFill/>
        </p:spPr>
        <p:txBody>
          <a:bodyPr wrap="square">
            <a:spAutoFit/>
          </a:bodyPr>
          <a:lstStyle/>
          <a:p>
            <a:r>
              <a:rPr lang="en-US" dirty="0"/>
              <a:t>Unlike the decision tree, the deep learning model does not provide clear insight into how it reaches its conclusions. The decision-making process involves many hidden layers and a complex combination of weights and activations, which are not easy for humans to interpret.</a:t>
            </a:r>
            <a:endParaRPr lang="en-I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22277"/>
            <a:ext cx="10110839" cy="837996"/>
          </a:xfrm>
          <a:prstGeom prst="rect">
            <a:avLst/>
          </a:prstGeom>
        </p:spPr>
        <p:txBody>
          <a:bodyPr vert="horz" wrap="square" lIns="0" tIns="260995" rIns="0" bIns="0" rtlCol="0" anchor="ctr">
            <a:spAutoFit/>
          </a:bodyPr>
          <a:lstStyle/>
          <a:p>
            <a:pPr marL="1685671">
              <a:lnSpc>
                <a:spcPct val="100000"/>
              </a:lnSpc>
              <a:spcBef>
                <a:spcPts val="133"/>
              </a:spcBef>
            </a:pPr>
            <a:r>
              <a:rPr dirty="0"/>
              <a:t>Machine</a:t>
            </a:r>
            <a:r>
              <a:rPr spc="-133" dirty="0"/>
              <a:t> </a:t>
            </a:r>
            <a:r>
              <a:rPr spc="-27" dirty="0"/>
              <a:t>Learning</a:t>
            </a:r>
            <a:r>
              <a:rPr spc="-133" dirty="0"/>
              <a:t> </a:t>
            </a:r>
            <a:r>
              <a:rPr dirty="0"/>
              <a:t>Vs.</a:t>
            </a:r>
            <a:r>
              <a:rPr spc="-127" dirty="0"/>
              <a:t> </a:t>
            </a:r>
            <a:r>
              <a:rPr dirty="0"/>
              <a:t>Deep</a:t>
            </a:r>
            <a:r>
              <a:rPr spc="-127" dirty="0"/>
              <a:t> </a:t>
            </a:r>
            <a:r>
              <a:rPr spc="-13" dirty="0"/>
              <a:t>Learning</a:t>
            </a:r>
          </a:p>
        </p:txBody>
      </p:sp>
      <p:grpSp>
        <p:nvGrpSpPr>
          <p:cNvPr id="3" name="object 3"/>
          <p:cNvGrpSpPr/>
          <p:nvPr/>
        </p:nvGrpSpPr>
        <p:grpSpPr>
          <a:xfrm>
            <a:off x="3717083" y="1915483"/>
            <a:ext cx="2221652" cy="1453727"/>
            <a:chOff x="2787812" y="1436612"/>
            <a:chExt cx="1666239" cy="1090295"/>
          </a:xfrm>
        </p:grpSpPr>
        <p:sp>
          <p:nvSpPr>
            <p:cNvPr id="4" name="object 4"/>
            <p:cNvSpPr/>
            <p:nvPr/>
          </p:nvSpPr>
          <p:spPr>
            <a:xfrm>
              <a:off x="2792574" y="1441375"/>
              <a:ext cx="1656714" cy="1080770"/>
            </a:xfrm>
            <a:custGeom>
              <a:avLst/>
              <a:gdLst/>
              <a:ahLst/>
              <a:cxnLst/>
              <a:rect l="l" t="t" r="r" b="b"/>
              <a:pathLst>
                <a:path w="1656714" h="1080770">
                  <a:moveTo>
                    <a:pt x="1476246" y="1080299"/>
                  </a:moveTo>
                  <a:lnTo>
                    <a:pt x="180053" y="1080299"/>
                  </a:lnTo>
                  <a:lnTo>
                    <a:pt x="132188" y="1073868"/>
                  </a:lnTo>
                  <a:lnTo>
                    <a:pt x="89177" y="1055717"/>
                  </a:lnTo>
                  <a:lnTo>
                    <a:pt x="52736" y="1027563"/>
                  </a:lnTo>
                  <a:lnTo>
                    <a:pt x="24582" y="991122"/>
                  </a:lnTo>
                  <a:lnTo>
                    <a:pt x="6431" y="948111"/>
                  </a:lnTo>
                  <a:lnTo>
                    <a:pt x="0" y="900246"/>
                  </a:lnTo>
                  <a:lnTo>
                    <a:pt x="0" y="180053"/>
                  </a:ln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close/>
                </a:path>
              </a:pathLst>
            </a:custGeom>
            <a:solidFill>
              <a:srgbClr val="93C47D"/>
            </a:solidFill>
          </p:spPr>
          <p:txBody>
            <a:bodyPr wrap="square" lIns="0" tIns="0" rIns="0" bIns="0" rtlCol="0"/>
            <a:lstStyle/>
            <a:p>
              <a:endParaRPr sz="2400"/>
            </a:p>
          </p:txBody>
        </p:sp>
        <p:sp>
          <p:nvSpPr>
            <p:cNvPr id="5" name="object 5"/>
            <p:cNvSpPr/>
            <p:nvPr/>
          </p:nvSpPr>
          <p:spPr>
            <a:xfrm>
              <a:off x="2792574" y="1441375"/>
              <a:ext cx="1656714" cy="1080770"/>
            </a:xfrm>
            <a:custGeom>
              <a:avLst/>
              <a:gdLst/>
              <a:ahLst/>
              <a:cxnLst/>
              <a:rect l="l" t="t" r="r" b="b"/>
              <a:pathLst>
                <a:path w="1656714" h="1080770">
                  <a:moveTo>
                    <a:pt x="0" y="180053"/>
                  </a:move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lnTo>
                    <a:pt x="180053" y="1080299"/>
                  </a:lnTo>
                  <a:lnTo>
                    <a:pt x="132188" y="1073868"/>
                  </a:lnTo>
                  <a:lnTo>
                    <a:pt x="89177" y="1055717"/>
                  </a:lnTo>
                  <a:lnTo>
                    <a:pt x="52736" y="1027563"/>
                  </a:lnTo>
                  <a:lnTo>
                    <a:pt x="24582" y="991122"/>
                  </a:lnTo>
                  <a:lnTo>
                    <a:pt x="6431" y="948111"/>
                  </a:lnTo>
                  <a:lnTo>
                    <a:pt x="0" y="900246"/>
                  </a:lnTo>
                  <a:lnTo>
                    <a:pt x="0" y="180053"/>
                  </a:lnTo>
                  <a:close/>
                </a:path>
              </a:pathLst>
            </a:custGeom>
            <a:ln w="9524">
              <a:solidFill>
                <a:srgbClr val="93C47D"/>
              </a:solidFill>
            </a:ln>
          </p:spPr>
          <p:txBody>
            <a:bodyPr wrap="square" lIns="0" tIns="0" rIns="0" bIns="0" rtlCol="0"/>
            <a:lstStyle/>
            <a:p>
              <a:endParaRPr sz="2400"/>
            </a:p>
          </p:txBody>
        </p:sp>
      </p:grpSp>
      <p:sp>
        <p:nvSpPr>
          <p:cNvPr id="6" name="object 6"/>
          <p:cNvSpPr txBox="1"/>
          <p:nvPr/>
        </p:nvSpPr>
        <p:spPr>
          <a:xfrm>
            <a:off x="4265914" y="2196516"/>
            <a:ext cx="1123525" cy="877163"/>
          </a:xfrm>
          <a:prstGeom prst="rect">
            <a:avLst/>
          </a:prstGeom>
        </p:spPr>
        <p:txBody>
          <a:bodyPr vert="horz" wrap="square" lIns="0" tIns="30480" rIns="0" bIns="0" rtlCol="0">
            <a:spAutoFit/>
          </a:bodyPr>
          <a:lstStyle/>
          <a:p>
            <a:pPr marL="16933" marR="6773" algn="ctr">
              <a:lnSpc>
                <a:spcPts val="2200"/>
              </a:lnSpc>
              <a:spcBef>
                <a:spcPts val="240"/>
              </a:spcBef>
            </a:pPr>
            <a:r>
              <a:rPr sz="1867" spc="-27" dirty="0">
                <a:latin typeface="Roboto"/>
                <a:cs typeface="Roboto"/>
              </a:rPr>
              <a:t>Automatic </a:t>
            </a:r>
            <a:r>
              <a:rPr sz="1867" spc="-13" dirty="0">
                <a:latin typeface="Roboto"/>
                <a:cs typeface="Roboto"/>
              </a:rPr>
              <a:t>Feature Extraction</a:t>
            </a:r>
            <a:endParaRPr sz="1867">
              <a:latin typeface="Roboto"/>
              <a:cs typeface="Roboto"/>
            </a:endParaRPr>
          </a:p>
        </p:txBody>
      </p:sp>
      <p:grpSp>
        <p:nvGrpSpPr>
          <p:cNvPr id="7" name="object 7"/>
          <p:cNvGrpSpPr/>
          <p:nvPr/>
        </p:nvGrpSpPr>
        <p:grpSpPr>
          <a:xfrm>
            <a:off x="6423017" y="1915483"/>
            <a:ext cx="2221652" cy="1453727"/>
            <a:chOff x="4817262" y="1436612"/>
            <a:chExt cx="1666239" cy="1090295"/>
          </a:xfrm>
        </p:grpSpPr>
        <p:sp>
          <p:nvSpPr>
            <p:cNvPr id="8" name="object 8"/>
            <p:cNvSpPr/>
            <p:nvPr/>
          </p:nvSpPr>
          <p:spPr>
            <a:xfrm>
              <a:off x="4822025" y="1441375"/>
              <a:ext cx="1656714" cy="1080770"/>
            </a:xfrm>
            <a:custGeom>
              <a:avLst/>
              <a:gdLst/>
              <a:ahLst/>
              <a:cxnLst/>
              <a:rect l="l" t="t" r="r" b="b"/>
              <a:pathLst>
                <a:path w="1656714" h="1080770">
                  <a:moveTo>
                    <a:pt x="1476246" y="1080299"/>
                  </a:moveTo>
                  <a:lnTo>
                    <a:pt x="180053" y="1080299"/>
                  </a:lnTo>
                  <a:lnTo>
                    <a:pt x="132188" y="1073868"/>
                  </a:lnTo>
                  <a:lnTo>
                    <a:pt x="89177" y="1055717"/>
                  </a:lnTo>
                  <a:lnTo>
                    <a:pt x="52736" y="1027563"/>
                  </a:lnTo>
                  <a:lnTo>
                    <a:pt x="24582" y="991122"/>
                  </a:lnTo>
                  <a:lnTo>
                    <a:pt x="6431" y="948111"/>
                  </a:lnTo>
                  <a:lnTo>
                    <a:pt x="0" y="900246"/>
                  </a:lnTo>
                  <a:lnTo>
                    <a:pt x="0" y="180053"/>
                  </a:ln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close/>
                </a:path>
              </a:pathLst>
            </a:custGeom>
            <a:solidFill>
              <a:srgbClr val="93C47D"/>
            </a:solidFill>
          </p:spPr>
          <p:txBody>
            <a:bodyPr wrap="square" lIns="0" tIns="0" rIns="0" bIns="0" rtlCol="0"/>
            <a:lstStyle/>
            <a:p>
              <a:endParaRPr sz="2400"/>
            </a:p>
          </p:txBody>
        </p:sp>
        <p:sp>
          <p:nvSpPr>
            <p:cNvPr id="9" name="object 9"/>
            <p:cNvSpPr/>
            <p:nvPr/>
          </p:nvSpPr>
          <p:spPr>
            <a:xfrm>
              <a:off x="4822025" y="1441375"/>
              <a:ext cx="1656714" cy="1080770"/>
            </a:xfrm>
            <a:custGeom>
              <a:avLst/>
              <a:gdLst/>
              <a:ahLst/>
              <a:cxnLst/>
              <a:rect l="l" t="t" r="r" b="b"/>
              <a:pathLst>
                <a:path w="1656714" h="1080770">
                  <a:moveTo>
                    <a:pt x="0" y="180053"/>
                  </a:move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lnTo>
                    <a:pt x="180053" y="1080299"/>
                  </a:lnTo>
                  <a:lnTo>
                    <a:pt x="132188" y="1073868"/>
                  </a:lnTo>
                  <a:lnTo>
                    <a:pt x="89177" y="1055717"/>
                  </a:lnTo>
                  <a:lnTo>
                    <a:pt x="52736" y="1027563"/>
                  </a:lnTo>
                  <a:lnTo>
                    <a:pt x="24582" y="991122"/>
                  </a:lnTo>
                  <a:lnTo>
                    <a:pt x="6431" y="948111"/>
                  </a:lnTo>
                  <a:lnTo>
                    <a:pt x="0" y="900246"/>
                  </a:lnTo>
                  <a:lnTo>
                    <a:pt x="0" y="180053"/>
                  </a:lnTo>
                  <a:close/>
                </a:path>
              </a:pathLst>
            </a:custGeom>
            <a:ln w="9524">
              <a:solidFill>
                <a:srgbClr val="93C47D"/>
              </a:solidFill>
            </a:ln>
          </p:spPr>
          <p:txBody>
            <a:bodyPr wrap="square" lIns="0" tIns="0" rIns="0" bIns="0" rtlCol="0"/>
            <a:lstStyle/>
            <a:p>
              <a:endParaRPr sz="2400"/>
            </a:p>
          </p:txBody>
        </p:sp>
      </p:grpSp>
      <p:sp>
        <p:nvSpPr>
          <p:cNvPr id="10" name="object 10"/>
          <p:cNvSpPr txBox="1"/>
          <p:nvPr/>
        </p:nvSpPr>
        <p:spPr>
          <a:xfrm>
            <a:off x="6624369" y="2336218"/>
            <a:ext cx="1817793" cy="595035"/>
          </a:xfrm>
          <a:prstGeom prst="rect">
            <a:avLst/>
          </a:prstGeom>
        </p:spPr>
        <p:txBody>
          <a:bodyPr vert="horz" wrap="square" lIns="0" tIns="30480" rIns="0" bIns="0" rtlCol="0">
            <a:spAutoFit/>
          </a:bodyPr>
          <a:lstStyle/>
          <a:p>
            <a:pPr marL="361518" marR="6773" indent="-345431">
              <a:lnSpc>
                <a:spcPts val="2200"/>
              </a:lnSpc>
              <a:spcBef>
                <a:spcPts val="240"/>
              </a:spcBef>
            </a:pPr>
            <a:r>
              <a:rPr sz="1867" spc="-13" dirty="0">
                <a:latin typeface="Roboto"/>
                <a:cs typeface="Roboto"/>
              </a:rPr>
              <a:t>Performs</a:t>
            </a:r>
            <a:r>
              <a:rPr sz="1867" spc="-60" dirty="0">
                <a:latin typeface="Roboto"/>
                <a:cs typeface="Roboto"/>
              </a:rPr>
              <a:t> </a:t>
            </a:r>
            <a:r>
              <a:rPr sz="1867" dirty="0">
                <a:latin typeface="Roboto"/>
                <a:cs typeface="Roboto"/>
              </a:rPr>
              <a:t>well</a:t>
            </a:r>
            <a:r>
              <a:rPr sz="1867" spc="-53" dirty="0">
                <a:latin typeface="Roboto"/>
                <a:cs typeface="Roboto"/>
              </a:rPr>
              <a:t> </a:t>
            </a:r>
            <a:r>
              <a:rPr sz="1867" spc="-33" dirty="0">
                <a:latin typeface="Roboto"/>
                <a:cs typeface="Roboto"/>
              </a:rPr>
              <a:t>on </a:t>
            </a:r>
            <a:r>
              <a:rPr sz="1867" dirty="0">
                <a:latin typeface="Roboto"/>
                <a:cs typeface="Roboto"/>
              </a:rPr>
              <a:t>More</a:t>
            </a:r>
            <a:r>
              <a:rPr sz="1867" spc="-87" dirty="0">
                <a:latin typeface="Roboto"/>
                <a:cs typeface="Roboto"/>
              </a:rPr>
              <a:t> </a:t>
            </a:r>
            <a:r>
              <a:rPr sz="1867" spc="-27" dirty="0">
                <a:latin typeface="Roboto"/>
                <a:cs typeface="Roboto"/>
              </a:rPr>
              <a:t>Data</a:t>
            </a:r>
            <a:endParaRPr sz="1867">
              <a:latin typeface="Roboto"/>
              <a:cs typeface="Roboto"/>
            </a:endParaRPr>
          </a:p>
        </p:txBody>
      </p:sp>
      <p:grpSp>
        <p:nvGrpSpPr>
          <p:cNvPr id="11" name="object 11"/>
          <p:cNvGrpSpPr/>
          <p:nvPr/>
        </p:nvGrpSpPr>
        <p:grpSpPr>
          <a:xfrm>
            <a:off x="6423017" y="3947483"/>
            <a:ext cx="2221652" cy="1453727"/>
            <a:chOff x="4817262" y="2960612"/>
            <a:chExt cx="1666239" cy="1090295"/>
          </a:xfrm>
        </p:grpSpPr>
        <p:sp>
          <p:nvSpPr>
            <p:cNvPr id="12" name="object 12"/>
            <p:cNvSpPr/>
            <p:nvPr/>
          </p:nvSpPr>
          <p:spPr>
            <a:xfrm>
              <a:off x="4822025" y="2965375"/>
              <a:ext cx="1656714" cy="1080770"/>
            </a:xfrm>
            <a:custGeom>
              <a:avLst/>
              <a:gdLst/>
              <a:ahLst/>
              <a:cxnLst/>
              <a:rect l="l" t="t" r="r" b="b"/>
              <a:pathLst>
                <a:path w="1656714" h="1080770">
                  <a:moveTo>
                    <a:pt x="1476246" y="1080299"/>
                  </a:moveTo>
                  <a:lnTo>
                    <a:pt x="180053" y="1080299"/>
                  </a:lnTo>
                  <a:lnTo>
                    <a:pt x="132188" y="1073868"/>
                  </a:lnTo>
                  <a:lnTo>
                    <a:pt x="89177" y="1055717"/>
                  </a:lnTo>
                  <a:lnTo>
                    <a:pt x="52736" y="1027563"/>
                  </a:lnTo>
                  <a:lnTo>
                    <a:pt x="24582" y="991122"/>
                  </a:lnTo>
                  <a:lnTo>
                    <a:pt x="6431" y="948111"/>
                  </a:lnTo>
                  <a:lnTo>
                    <a:pt x="0" y="900246"/>
                  </a:lnTo>
                  <a:lnTo>
                    <a:pt x="0" y="180053"/>
                  </a:ln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close/>
                </a:path>
              </a:pathLst>
            </a:custGeom>
            <a:solidFill>
              <a:srgbClr val="EA9999"/>
            </a:solidFill>
          </p:spPr>
          <p:txBody>
            <a:bodyPr wrap="square" lIns="0" tIns="0" rIns="0" bIns="0" rtlCol="0"/>
            <a:lstStyle/>
            <a:p>
              <a:endParaRPr sz="2400"/>
            </a:p>
          </p:txBody>
        </p:sp>
        <p:sp>
          <p:nvSpPr>
            <p:cNvPr id="13" name="object 13"/>
            <p:cNvSpPr/>
            <p:nvPr/>
          </p:nvSpPr>
          <p:spPr>
            <a:xfrm>
              <a:off x="4822025" y="2965375"/>
              <a:ext cx="1656714" cy="1080770"/>
            </a:xfrm>
            <a:custGeom>
              <a:avLst/>
              <a:gdLst/>
              <a:ahLst/>
              <a:cxnLst/>
              <a:rect l="l" t="t" r="r" b="b"/>
              <a:pathLst>
                <a:path w="1656714" h="1080770">
                  <a:moveTo>
                    <a:pt x="0" y="180053"/>
                  </a:move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lnTo>
                    <a:pt x="180053" y="1080299"/>
                  </a:lnTo>
                  <a:lnTo>
                    <a:pt x="132188" y="1073868"/>
                  </a:lnTo>
                  <a:lnTo>
                    <a:pt x="89177" y="1055717"/>
                  </a:lnTo>
                  <a:lnTo>
                    <a:pt x="52736" y="1027563"/>
                  </a:lnTo>
                  <a:lnTo>
                    <a:pt x="24582" y="991122"/>
                  </a:lnTo>
                  <a:lnTo>
                    <a:pt x="6431" y="948111"/>
                  </a:lnTo>
                  <a:lnTo>
                    <a:pt x="0" y="900246"/>
                  </a:lnTo>
                  <a:lnTo>
                    <a:pt x="0" y="180053"/>
                  </a:lnTo>
                  <a:close/>
                </a:path>
              </a:pathLst>
            </a:custGeom>
            <a:ln w="9524">
              <a:solidFill>
                <a:srgbClr val="EA9999"/>
              </a:solidFill>
            </a:ln>
          </p:spPr>
          <p:txBody>
            <a:bodyPr wrap="square" lIns="0" tIns="0" rIns="0" bIns="0" rtlCol="0"/>
            <a:lstStyle/>
            <a:p>
              <a:endParaRPr sz="2400"/>
            </a:p>
          </p:txBody>
        </p:sp>
      </p:grpSp>
      <p:sp>
        <p:nvSpPr>
          <p:cNvPr id="14" name="object 14"/>
          <p:cNvSpPr txBox="1"/>
          <p:nvPr/>
        </p:nvSpPr>
        <p:spPr>
          <a:xfrm>
            <a:off x="6754637" y="4228518"/>
            <a:ext cx="1557867" cy="877163"/>
          </a:xfrm>
          <a:prstGeom prst="rect">
            <a:avLst/>
          </a:prstGeom>
        </p:spPr>
        <p:txBody>
          <a:bodyPr vert="horz" wrap="square" lIns="0" tIns="30480" rIns="0" bIns="0" rtlCol="0">
            <a:spAutoFit/>
          </a:bodyPr>
          <a:lstStyle/>
          <a:p>
            <a:pPr marL="16086" marR="6773" algn="ctr">
              <a:lnSpc>
                <a:spcPts val="2200"/>
              </a:lnSpc>
              <a:spcBef>
                <a:spcPts val="240"/>
              </a:spcBef>
            </a:pPr>
            <a:r>
              <a:rPr sz="1867" spc="-13" dirty="0">
                <a:latin typeface="Roboto"/>
                <a:cs typeface="Roboto"/>
              </a:rPr>
              <a:t>Requires</a:t>
            </a:r>
            <a:r>
              <a:rPr sz="1867" spc="-93" dirty="0">
                <a:latin typeface="Roboto"/>
                <a:cs typeface="Roboto"/>
              </a:rPr>
              <a:t> </a:t>
            </a:r>
            <a:r>
              <a:rPr sz="1867" spc="-27" dirty="0">
                <a:latin typeface="Roboto"/>
                <a:cs typeface="Roboto"/>
              </a:rPr>
              <a:t>More </a:t>
            </a:r>
            <a:r>
              <a:rPr sz="1867" spc="-13" dirty="0">
                <a:latin typeface="Roboto"/>
                <a:cs typeface="Roboto"/>
              </a:rPr>
              <a:t>Computation Power</a:t>
            </a:r>
            <a:endParaRPr sz="1867">
              <a:latin typeface="Roboto"/>
              <a:cs typeface="Roboto"/>
            </a:endParaRPr>
          </a:p>
        </p:txBody>
      </p:sp>
      <p:grpSp>
        <p:nvGrpSpPr>
          <p:cNvPr id="15" name="object 15"/>
          <p:cNvGrpSpPr/>
          <p:nvPr/>
        </p:nvGrpSpPr>
        <p:grpSpPr>
          <a:xfrm>
            <a:off x="3717083" y="3947483"/>
            <a:ext cx="2221652" cy="1453727"/>
            <a:chOff x="2787812" y="2960612"/>
            <a:chExt cx="1666239" cy="1090295"/>
          </a:xfrm>
        </p:grpSpPr>
        <p:sp>
          <p:nvSpPr>
            <p:cNvPr id="16" name="object 16"/>
            <p:cNvSpPr/>
            <p:nvPr/>
          </p:nvSpPr>
          <p:spPr>
            <a:xfrm>
              <a:off x="2792574" y="2965375"/>
              <a:ext cx="1656714" cy="1080770"/>
            </a:xfrm>
            <a:custGeom>
              <a:avLst/>
              <a:gdLst/>
              <a:ahLst/>
              <a:cxnLst/>
              <a:rect l="l" t="t" r="r" b="b"/>
              <a:pathLst>
                <a:path w="1656714" h="1080770">
                  <a:moveTo>
                    <a:pt x="1476246" y="1080299"/>
                  </a:moveTo>
                  <a:lnTo>
                    <a:pt x="180053" y="1080299"/>
                  </a:lnTo>
                  <a:lnTo>
                    <a:pt x="132188" y="1073868"/>
                  </a:lnTo>
                  <a:lnTo>
                    <a:pt x="89177" y="1055717"/>
                  </a:lnTo>
                  <a:lnTo>
                    <a:pt x="52736" y="1027563"/>
                  </a:lnTo>
                  <a:lnTo>
                    <a:pt x="24582" y="991122"/>
                  </a:lnTo>
                  <a:lnTo>
                    <a:pt x="6431" y="948111"/>
                  </a:lnTo>
                  <a:lnTo>
                    <a:pt x="0" y="900246"/>
                  </a:lnTo>
                  <a:lnTo>
                    <a:pt x="0" y="180053"/>
                  </a:ln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close/>
                </a:path>
              </a:pathLst>
            </a:custGeom>
            <a:solidFill>
              <a:srgbClr val="EA9999"/>
            </a:solidFill>
          </p:spPr>
          <p:txBody>
            <a:bodyPr wrap="square" lIns="0" tIns="0" rIns="0" bIns="0" rtlCol="0"/>
            <a:lstStyle/>
            <a:p>
              <a:endParaRPr sz="2400"/>
            </a:p>
          </p:txBody>
        </p:sp>
        <p:sp>
          <p:nvSpPr>
            <p:cNvPr id="17" name="object 17"/>
            <p:cNvSpPr/>
            <p:nvPr/>
          </p:nvSpPr>
          <p:spPr>
            <a:xfrm>
              <a:off x="2792574" y="2965375"/>
              <a:ext cx="1656714" cy="1080770"/>
            </a:xfrm>
            <a:custGeom>
              <a:avLst/>
              <a:gdLst/>
              <a:ahLst/>
              <a:cxnLst/>
              <a:rect l="l" t="t" r="r" b="b"/>
              <a:pathLst>
                <a:path w="1656714" h="1080770">
                  <a:moveTo>
                    <a:pt x="0" y="180053"/>
                  </a:moveTo>
                  <a:lnTo>
                    <a:pt x="6431" y="132188"/>
                  </a:lnTo>
                  <a:lnTo>
                    <a:pt x="24582" y="89177"/>
                  </a:lnTo>
                  <a:lnTo>
                    <a:pt x="52736" y="52736"/>
                  </a:lnTo>
                  <a:lnTo>
                    <a:pt x="89177" y="24582"/>
                  </a:lnTo>
                  <a:lnTo>
                    <a:pt x="132188" y="6431"/>
                  </a:lnTo>
                  <a:lnTo>
                    <a:pt x="180053" y="0"/>
                  </a:lnTo>
                  <a:lnTo>
                    <a:pt x="1476246" y="0"/>
                  </a:lnTo>
                  <a:lnTo>
                    <a:pt x="1545149" y="13705"/>
                  </a:lnTo>
                  <a:lnTo>
                    <a:pt x="1603563" y="52736"/>
                  </a:lnTo>
                  <a:lnTo>
                    <a:pt x="1642594" y="111150"/>
                  </a:lnTo>
                  <a:lnTo>
                    <a:pt x="1656299" y="180053"/>
                  </a:lnTo>
                  <a:lnTo>
                    <a:pt x="1656299" y="900246"/>
                  </a:lnTo>
                  <a:lnTo>
                    <a:pt x="1649868" y="948111"/>
                  </a:lnTo>
                  <a:lnTo>
                    <a:pt x="1631717" y="991122"/>
                  </a:lnTo>
                  <a:lnTo>
                    <a:pt x="1603563" y="1027563"/>
                  </a:lnTo>
                  <a:lnTo>
                    <a:pt x="1567122" y="1055717"/>
                  </a:lnTo>
                  <a:lnTo>
                    <a:pt x="1524111" y="1073868"/>
                  </a:lnTo>
                  <a:lnTo>
                    <a:pt x="1476246" y="1080299"/>
                  </a:lnTo>
                  <a:lnTo>
                    <a:pt x="180053" y="1080299"/>
                  </a:lnTo>
                  <a:lnTo>
                    <a:pt x="132188" y="1073868"/>
                  </a:lnTo>
                  <a:lnTo>
                    <a:pt x="89177" y="1055717"/>
                  </a:lnTo>
                  <a:lnTo>
                    <a:pt x="52736" y="1027563"/>
                  </a:lnTo>
                  <a:lnTo>
                    <a:pt x="24582" y="991122"/>
                  </a:lnTo>
                  <a:lnTo>
                    <a:pt x="6431" y="948111"/>
                  </a:lnTo>
                  <a:lnTo>
                    <a:pt x="0" y="900246"/>
                  </a:lnTo>
                  <a:lnTo>
                    <a:pt x="0" y="180053"/>
                  </a:lnTo>
                  <a:close/>
                </a:path>
              </a:pathLst>
            </a:custGeom>
            <a:ln w="9524">
              <a:solidFill>
                <a:srgbClr val="EA9999"/>
              </a:solidFill>
            </a:ln>
          </p:spPr>
          <p:txBody>
            <a:bodyPr wrap="square" lIns="0" tIns="0" rIns="0" bIns="0" rtlCol="0"/>
            <a:lstStyle/>
            <a:p>
              <a:endParaRPr sz="2400"/>
            </a:p>
          </p:txBody>
        </p:sp>
      </p:grpSp>
      <p:sp>
        <p:nvSpPr>
          <p:cNvPr id="18" name="object 18"/>
          <p:cNvSpPr txBox="1"/>
          <p:nvPr/>
        </p:nvSpPr>
        <p:spPr>
          <a:xfrm>
            <a:off x="4142240" y="4368218"/>
            <a:ext cx="1369907" cy="595035"/>
          </a:xfrm>
          <a:prstGeom prst="rect">
            <a:avLst/>
          </a:prstGeom>
        </p:spPr>
        <p:txBody>
          <a:bodyPr vert="horz" wrap="square" lIns="0" tIns="30480" rIns="0" bIns="0" rtlCol="0">
            <a:spAutoFit/>
          </a:bodyPr>
          <a:lstStyle/>
          <a:p>
            <a:pPr marL="16933" marR="6773" indent="419090">
              <a:lnSpc>
                <a:spcPts val="2200"/>
              </a:lnSpc>
              <a:spcBef>
                <a:spcPts val="240"/>
              </a:spcBef>
            </a:pPr>
            <a:r>
              <a:rPr sz="1867" spc="-27" dirty="0">
                <a:latin typeface="Roboto"/>
                <a:cs typeface="Roboto"/>
              </a:rPr>
              <a:t>Less </a:t>
            </a:r>
            <a:r>
              <a:rPr sz="1867" spc="-33" dirty="0">
                <a:latin typeface="Roboto"/>
                <a:cs typeface="Roboto"/>
              </a:rPr>
              <a:t>Interpretable</a:t>
            </a:r>
            <a:endParaRPr sz="1867">
              <a:latin typeface="Roboto"/>
              <a:cs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55839" y="2503045"/>
            <a:ext cx="9124527" cy="1368750"/>
          </a:xfrm>
          <a:prstGeom prst="rect">
            <a:avLst/>
          </a:prstGeom>
        </p:spPr>
        <p:txBody>
          <a:bodyPr vert="horz" wrap="square" lIns="0" tIns="14393" rIns="0" bIns="0" rtlCol="0" anchor="ctr">
            <a:spAutoFit/>
          </a:bodyPr>
          <a:lstStyle/>
          <a:p>
            <a:pPr marL="2113227" marR="6773" indent="-2097141">
              <a:lnSpc>
                <a:spcPct val="100000"/>
              </a:lnSpc>
              <a:spcBef>
                <a:spcPts val="113"/>
              </a:spcBef>
            </a:pPr>
            <a:r>
              <a:rPr dirty="0"/>
              <a:t>Why</a:t>
            </a:r>
            <a:r>
              <a:rPr spc="-113" dirty="0"/>
              <a:t> </a:t>
            </a:r>
            <a:r>
              <a:rPr dirty="0"/>
              <a:t>Deep</a:t>
            </a:r>
            <a:r>
              <a:rPr spc="-107" dirty="0"/>
              <a:t> </a:t>
            </a:r>
            <a:r>
              <a:rPr spc="-27" dirty="0"/>
              <a:t>Learning</a:t>
            </a:r>
            <a:r>
              <a:rPr spc="-107" dirty="0"/>
              <a:t> </a:t>
            </a:r>
            <a:r>
              <a:rPr dirty="0"/>
              <a:t>has</a:t>
            </a:r>
            <a:r>
              <a:rPr spc="-113" dirty="0"/>
              <a:t> </a:t>
            </a:r>
            <a:r>
              <a:rPr dirty="0"/>
              <a:t>become</a:t>
            </a:r>
            <a:r>
              <a:rPr spc="-113" dirty="0"/>
              <a:t> </a:t>
            </a:r>
            <a:r>
              <a:rPr dirty="0"/>
              <a:t>so</a:t>
            </a:r>
            <a:r>
              <a:rPr spc="-113" dirty="0"/>
              <a:t> </a:t>
            </a:r>
            <a:r>
              <a:rPr spc="-13" dirty="0"/>
              <a:t>popular </a:t>
            </a:r>
            <a:r>
              <a:rPr dirty="0"/>
              <a:t>among</a:t>
            </a:r>
            <a:r>
              <a:rPr spc="-167" dirty="0"/>
              <a:t> </a:t>
            </a:r>
            <a:r>
              <a:rPr dirty="0"/>
              <a:t>data</a:t>
            </a:r>
            <a:r>
              <a:rPr spc="-167" dirty="0"/>
              <a:t> </a:t>
            </a:r>
            <a:r>
              <a:rPr spc="-13" dirty="0"/>
              <a:t>scientists?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ctrTitle"/>
          </p:nvPr>
        </p:nvSpPr>
        <p:spPr>
          <a:xfrm>
            <a:off x="838200" y="365125"/>
            <a:ext cx="10515600" cy="785943"/>
          </a:xfrm>
          <a:prstGeom prst="rect">
            <a:avLst/>
          </a:prstGeom>
        </p:spPr>
        <p:txBody>
          <a:bodyPr vert="horz" lIns="91440" tIns="45720" rIns="91440" bIns="45720" rtlCol="0" anchor="ctr">
            <a:normAutofit/>
          </a:bodyPr>
          <a:lstStyle/>
          <a:p>
            <a:pPr marL="894058"/>
            <a:r>
              <a:rPr lang="en-US" sz="4000" kern="1200" dirty="0">
                <a:solidFill>
                  <a:schemeClr val="tx1"/>
                </a:solidFill>
                <a:latin typeface="+mj-lt"/>
                <a:ea typeface="+mj-ea"/>
                <a:cs typeface="+mj-cs"/>
              </a:rPr>
              <a:t>Why</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Deep</a:t>
            </a:r>
            <a:r>
              <a:rPr lang="en-US" sz="4000" kern="1200" spc="-107" dirty="0">
                <a:solidFill>
                  <a:schemeClr val="tx1"/>
                </a:solidFill>
                <a:latin typeface="+mj-lt"/>
                <a:ea typeface="+mj-ea"/>
                <a:cs typeface="+mj-cs"/>
              </a:rPr>
              <a:t> </a:t>
            </a:r>
            <a:r>
              <a:rPr lang="en-US" sz="4000" kern="1200" spc="-27" dirty="0">
                <a:solidFill>
                  <a:schemeClr val="tx1"/>
                </a:solidFill>
                <a:latin typeface="+mj-lt"/>
                <a:ea typeface="+mj-ea"/>
                <a:cs typeface="+mj-cs"/>
              </a:rPr>
              <a:t>Learning</a:t>
            </a:r>
            <a:r>
              <a:rPr lang="en-US" sz="4000" kern="1200" spc="-107" dirty="0">
                <a:solidFill>
                  <a:schemeClr val="tx1"/>
                </a:solidFill>
                <a:latin typeface="+mj-lt"/>
                <a:ea typeface="+mj-ea"/>
                <a:cs typeface="+mj-cs"/>
              </a:rPr>
              <a:t> </a:t>
            </a:r>
            <a:r>
              <a:rPr lang="en-US" sz="4000" kern="1200" dirty="0">
                <a:solidFill>
                  <a:schemeClr val="tx1"/>
                </a:solidFill>
                <a:latin typeface="+mj-lt"/>
                <a:ea typeface="+mj-ea"/>
                <a:cs typeface="+mj-cs"/>
              </a:rPr>
              <a:t>has</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become</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so</a:t>
            </a:r>
            <a:r>
              <a:rPr lang="en-US" sz="4000" kern="1200" spc="-113" dirty="0">
                <a:solidFill>
                  <a:schemeClr val="tx1"/>
                </a:solidFill>
                <a:latin typeface="+mj-lt"/>
                <a:ea typeface="+mj-ea"/>
                <a:cs typeface="+mj-cs"/>
              </a:rPr>
              <a:t> </a:t>
            </a:r>
            <a:r>
              <a:rPr lang="en-US" sz="4000" kern="1200" spc="-13" dirty="0">
                <a:solidFill>
                  <a:schemeClr val="tx1"/>
                </a:solidFill>
                <a:latin typeface="+mj-lt"/>
                <a:ea typeface="+mj-ea"/>
                <a:cs typeface="+mj-cs"/>
              </a:rPr>
              <a:t>popular?</a:t>
            </a:r>
          </a:p>
        </p:txBody>
      </p:sp>
      <p:pic>
        <p:nvPicPr>
          <p:cNvPr id="4" name="object 4"/>
          <p:cNvPicPr/>
          <p:nvPr/>
        </p:nvPicPr>
        <p:blipFill>
          <a:blip r:embed="rId2" cstate="print"/>
          <a:stretch>
            <a:fillRect/>
          </a:stretch>
        </p:blipFill>
        <p:spPr>
          <a:xfrm>
            <a:off x="181235" y="2841172"/>
            <a:ext cx="3402611" cy="1397342"/>
          </a:xfrm>
          <a:prstGeom prst="rect">
            <a:avLst/>
          </a:prstGeom>
        </p:spPr>
      </p:pic>
      <p:pic>
        <p:nvPicPr>
          <p:cNvPr id="6" name="Picture 5">
            <a:extLst>
              <a:ext uri="{FF2B5EF4-FFF2-40B4-BE49-F238E27FC236}">
                <a16:creationId xmlns:a16="http://schemas.microsoft.com/office/drawing/2014/main" id="{39A11D68-51EC-4FC9-9313-19D296496C5A}"/>
              </a:ext>
            </a:extLst>
          </p:cNvPr>
          <p:cNvPicPr>
            <a:picLocks noChangeAspect="1"/>
          </p:cNvPicPr>
          <p:nvPr/>
        </p:nvPicPr>
        <p:blipFill>
          <a:blip r:embed="rId3"/>
          <a:stretch>
            <a:fillRect/>
          </a:stretch>
        </p:blipFill>
        <p:spPr>
          <a:xfrm>
            <a:off x="3291657" y="1545777"/>
            <a:ext cx="8638681" cy="373622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ctrTitle"/>
          </p:nvPr>
        </p:nvSpPr>
        <p:spPr>
          <a:xfrm>
            <a:off x="838200" y="365125"/>
            <a:ext cx="10515600" cy="785943"/>
          </a:xfrm>
          <a:prstGeom prst="rect">
            <a:avLst/>
          </a:prstGeom>
        </p:spPr>
        <p:txBody>
          <a:bodyPr vert="horz" lIns="91440" tIns="45720" rIns="91440" bIns="45720" rtlCol="0" anchor="ctr">
            <a:normAutofit/>
          </a:bodyPr>
          <a:lstStyle/>
          <a:p>
            <a:pPr marL="894058"/>
            <a:r>
              <a:rPr lang="en-US" sz="4000" kern="1200" dirty="0">
                <a:solidFill>
                  <a:schemeClr val="tx1"/>
                </a:solidFill>
                <a:latin typeface="+mj-lt"/>
                <a:ea typeface="+mj-ea"/>
                <a:cs typeface="+mj-cs"/>
              </a:rPr>
              <a:t>Why</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Deep</a:t>
            </a:r>
            <a:r>
              <a:rPr lang="en-US" sz="4000" kern="1200" spc="-107" dirty="0">
                <a:solidFill>
                  <a:schemeClr val="tx1"/>
                </a:solidFill>
                <a:latin typeface="+mj-lt"/>
                <a:ea typeface="+mj-ea"/>
                <a:cs typeface="+mj-cs"/>
              </a:rPr>
              <a:t> </a:t>
            </a:r>
            <a:r>
              <a:rPr lang="en-US" sz="4000" kern="1200" spc="-27" dirty="0">
                <a:solidFill>
                  <a:schemeClr val="tx1"/>
                </a:solidFill>
                <a:latin typeface="+mj-lt"/>
                <a:ea typeface="+mj-ea"/>
                <a:cs typeface="+mj-cs"/>
              </a:rPr>
              <a:t>Learning</a:t>
            </a:r>
            <a:r>
              <a:rPr lang="en-US" sz="4000" kern="1200" spc="-107" dirty="0">
                <a:solidFill>
                  <a:schemeClr val="tx1"/>
                </a:solidFill>
                <a:latin typeface="+mj-lt"/>
                <a:ea typeface="+mj-ea"/>
                <a:cs typeface="+mj-cs"/>
              </a:rPr>
              <a:t> </a:t>
            </a:r>
            <a:r>
              <a:rPr lang="en-US" sz="4000" kern="1200" dirty="0">
                <a:solidFill>
                  <a:schemeClr val="tx1"/>
                </a:solidFill>
                <a:latin typeface="+mj-lt"/>
                <a:ea typeface="+mj-ea"/>
                <a:cs typeface="+mj-cs"/>
              </a:rPr>
              <a:t>has</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become</a:t>
            </a:r>
            <a:r>
              <a:rPr lang="en-US" sz="4000" kern="1200" spc="-113" dirty="0">
                <a:solidFill>
                  <a:schemeClr val="tx1"/>
                </a:solidFill>
                <a:latin typeface="+mj-lt"/>
                <a:ea typeface="+mj-ea"/>
                <a:cs typeface="+mj-cs"/>
              </a:rPr>
              <a:t> </a:t>
            </a:r>
            <a:r>
              <a:rPr lang="en-US" sz="4000" kern="1200" dirty="0">
                <a:solidFill>
                  <a:schemeClr val="tx1"/>
                </a:solidFill>
                <a:latin typeface="+mj-lt"/>
                <a:ea typeface="+mj-ea"/>
                <a:cs typeface="+mj-cs"/>
              </a:rPr>
              <a:t>so</a:t>
            </a:r>
            <a:r>
              <a:rPr lang="en-US" sz="4000" kern="1200" spc="-113" dirty="0">
                <a:solidFill>
                  <a:schemeClr val="tx1"/>
                </a:solidFill>
                <a:latin typeface="+mj-lt"/>
                <a:ea typeface="+mj-ea"/>
                <a:cs typeface="+mj-cs"/>
              </a:rPr>
              <a:t> </a:t>
            </a:r>
            <a:r>
              <a:rPr lang="en-US" sz="4000" kern="1200" spc="-13" dirty="0">
                <a:solidFill>
                  <a:schemeClr val="tx1"/>
                </a:solidFill>
                <a:latin typeface="+mj-lt"/>
                <a:ea typeface="+mj-ea"/>
                <a:cs typeface="+mj-cs"/>
              </a:rPr>
              <a:t>popular?</a:t>
            </a:r>
          </a:p>
        </p:txBody>
      </p:sp>
      <p:pic>
        <p:nvPicPr>
          <p:cNvPr id="4" name="object 4"/>
          <p:cNvPicPr/>
          <p:nvPr/>
        </p:nvPicPr>
        <p:blipFill>
          <a:blip r:embed="rId2" cstate="print"/>
          <a:stretch>
            <a:fillRect/>
          </a:stretch>
        </p:blipFill>
        <p:spPr>
          <a:xfrm>
            <a:off x="181235" y="2841172"/>
            <a:ext cx="3402611" cy="1397342"/>
          </a:xfrm>
          <a:prstGeom prst="rect">
            <a:avLst/>
          </a:prstGeom>
        </p:spPr>
      </p:pic>
      <p:pic>
        <p:nvPicPr>
          <p:cNvPr id="5" name="Picture 4">
            <a:extLst>
              <a:ext uri="{FF2B5EF4-FFF2-40B4-BE49-F238E27FC236}">
                <a16:creationId xmlns:a16="http://schemas.microsoft.com/office/drawing/2014/main" id="{F8DFA0D7-48C3-4DF0-990C-733DC2DEFFC0}"/>
              </a:ext>
            </a:extLst>
          </p:cNvPr>
          <p:cNvPicPr>
            <a:picLocks noChangeAspect="1"/>
          </p:cNvPicPr>
          <p:nvPr/>
        </p:nvPicPr>
        <p:blipFill>
          <a:blip r:embed="rId3"/>
          <a:stretch>
            <a:fillRect/>
          </a:stretch>
        </p:blipFill>
        <p:spPr>
          <a:xfrm>
            <a:off x="3627595" y="1516193"/>
            <a:ext cx="8383170" cy="4229690"/>
          </a:xfrm>
          <a:prstGeom prst="rect">
            <a:avLst/>
          </a:prstGeom>
        </p:spPr>
      </p:pic>
    </p:spTree>
    <p:extLst>
      <p:ext uri="{BB962C8B-B14F-4D97-AF65-F5344CB8AC3E}">
        <p14:creationId xmlns:p14="http://schemas.microsoft.com/office/powerpoint/2010/main" val="1037648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8334" y="103802"/>
            <a:ext cx="10877755" cy="940652"/>
          </a:xfrm>
          <a:prstGeom prst="rect">
            <a:avLst/>
          </a:prstGeom>
        </p:spPr>
        <p:txBody>
          <a:bodyPr vert="horz" wrap="square" lIns="0" tIns="260995" rIns="0" bIns="0" rtlCol="0" anchor="ctr">
            <a:spAutoFit/>
          </a:bodyPr>
          <a:lstStyle/>
          <a:p>
            <a:pPr marL="871198">
              <a:lnSpc>
                <a:spcPct val="100000"/>
              </a:lnSpc>
              <a:spcBef>
                <a:spcPts val="133"/>
              </a:spcBef>
            </a:pPr>
            <a:r>
              <a:rPr dirty="0"/>
              <a:t>Deep</a:t>
            </a:r>
            <a:r>
              <a:rPr spc="-93" dirty="0"/>
              <a:t> </a:t>
            </a:r>
            <a:r>
              <a:rPr spc="-27" dirty="0"/>
              <a:t>Learning</a:t>
            </a:r>
            <a:r>
              <a:rPr spc="-93" dirty="0"/>
              <a:t> </a:t>
            </a:r>
            <a:r>
              <a:rPr dirty="0"/>
              <a:t>is</a:t>
            </a:r>
            <a:r>
              <a:rPr spc="-100" dirty="0"/>
              <a:t> </a:t>
            </a:r>
            <a:r>
              <a:rPr dirty="0"/>
              <a:t>a</a:t>
            </a:r>
            <a:r>
              <a:rPr spc="-100" dirty="0"/>
              <a:t> </a:t>
            </a:r>
            <a:r>
              <a:rPr dirty="0"/>
              <a:t>type</a:t>
            </a:r>
            <a:r>
              <a:rPr spc="-100" dirty="0"/>
              <a:t> </a:t>
            </a:r>
            <a:r>
              <a:rPr dirty="0"/>
              <a:t>of</a:t>
            </a:r>
            <a:r>
              <a:rPr spc="-93" dirty="0"/>
              <a:t> </a:t>
            </a:r>
            <a:r>
              <a:rPr dirty="0"/>
              <a:t>Machine</a:t>
            </a:r>
            <a:r>
              <a:rPr spc="-100" dirty="0"/>
              <a:t> </a:t>
            </a:r>
            <a:r>
              <a:rPr spc="-13" dirty="0"/>
              <a:t>Learning</a:t>
            </a:r>
          </a:p>
        </p:txBody>
      </p:sp>
      <p:pic>
        <p:nvPicPr>
          <p:cNvPr id="3" name="object 3"/>
          <p:cNvPicPr/>
          <p:nvPr/>
        </p:nvPicPr>
        <p:blipFill>
          <a:blip r:embed="rId3" cstate="print"/>
          <a:stretch>
            <a:fillRect/>
          </a:stretch>
        </p:blipFill>
        <p:spPr>
          <a:xfrm>
            <a:off x="3556000" y="1117191"/>
            <a:ext cx="5436008" cy="543600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005" y="156883"/>
            <a:ext cx="7795693" cy="694207"/>
          </a:xfrm>
          <a:prstGeom prst="rect">
            <a:avLst/>
          </a:prstGeom>
        </p:spPr>
        <p:txBody>
          <a:bodyPr vert="horz" wrap="square" lIns="0" tIns="16933" rIns="0" bIns="0" rtlCol="0" anchor="ctr">
            <a:spAutoFit/>
          </a:bodyPr>
          <a:lstStyle/>
          <a:p>
            <a:pPr marL="16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grpSp>
        <p:nvGrpSpPr>
          <p:cNvPr id="3" name="object 3"/>
          <p:cNvGrpSpPr/>
          <p:nvPr/>
        </p:nvGrpSpPr>
        <p:grpSpPr>
          <a:xfrm>
            <a:off x="4581884" y="2360343"/>
            <a:ext cx="3031067" cy="3031067"/>
            <a:chOff x="3436413" y="1770257"/>
            <a:chExt cx="2273300" cy="2273300"/>
          </a:xfrm>
        </p:grpSpPr>
        <p:pic>
          <p:nvPicPr>
            <p:cNvPr id="4" name="object 4"/>
            <p:cNvPicPr/>
            <p:nvPr/>
          </p:nvPicPr>
          <p:blipFill>
            <a:blip r:embed="rId2" cstate="print"/>
            <a:stretch>
              <a:fillRect/>
            </a:stretch>
          </p:blipFill>
          <p:spPr>
            <a:xfrm>
              <a:off x="3436413" y="1770257"/>
              <a:ext cx="2273100" cy="2273100"/>
            </a:xfrm>
            <a:prstGeom prst="rect">
              <a:avLst/>
            </a:prstGeom>
          </p:spPr>
        </p:pic>
        <p:sp>
          <p:nvSpPr>
            <p:cNvPr id="5" name="object 5"/>
            <p:cNvSpPr/>
            <p:nvPr/>
          </p:nvSpPr>
          <p:spPr>
            <a:xfrm>
              <a:off x="3665013" y="1948056"/>
              <a:ext cx="1816100" cy="1816100"/>
            </a:xfrm>
            <a:custGeom>
              <a:avLst/>
              <a:gdLst/>
              <a:ahLst/>
              <a:cxnLst/>
              <a:rect l="l" t="t" r="r" b="b"/>
              <a:pathLst>
                <a:path w="1816100" h="1816100">
                  <a:moveTo>
                    <a:pt x="907949" y="1815899"/>
                  </a:moveTo>
                  <a:lnTo>
                    <a:pt x="859729" y="1814641"/>
                  </a:lnTo>
                  <a:lnTo>
                    <a:pt x="812165" y="1810907"/>
                  </a:lnTo>
                  <a:lnTo>
                    <a:pt x="765318" y="1804761"/>
                  </a:lnTo>
                  <a:lnTo>
                    <a:pt x="719253" y="1796265"/>
                  </a:lnTo>
                  <a:lnTo>
                    <a:pt x="674031" y="1785482"/>
                  </a:lnTo>
                  <a:lnTo>
                    <a:pt x="629716" y="1772474"/>
                  </a:lnTo>
                  <a:lnTo>
                    <a:pt x="586370" y="1757306"/>
                  </a:lnTo>
                  <a:lnTo>
                    <a:pt x="544056" y="1740038"/>
                  </a:lnTo>
                  <a:lnTo>
                    <a:pt x="502837" y="1720734"/>
                  </a:lnTo>
                  <a:lnTo>
                    <a:pt x="462776" y="1699458"/>
                  </a:lnTo>
                  <a:lnTo>
                    <a:pt x="423934" y="1676270"/>
                  </a:lnTo>
                  <a:lnTo>
                    <a:pt x="386376" y="1651235"/>
                  </a:lnTo>
                  <a:lnTo>
                    <a:pt x="350164" y="1624415"/>
                  </a:lnTo>
                  <a:lnTo>
                    <a:pt x="315360" y="1595873"/>
                  </a:lnTo>
                  <a:lnTo>
                    <a:pt x="282027" y="1565671"/>
                  </a:lnTo>
                  <a:lnTo>
                    <a:pt x="250228" y="1533872"/>
                  </a:lnTo>
                  <a:lnTo>
                    <a:pt x="220026" y="1500539"/>
                  </a:lnTo>
                  <a:lnTo>
                    <a:pt x="191484" y="1465735"/>
                  </a:lnTo>
                  <a:lnTo>
                    <a:pt x="164664" y="1429523"/>
                  </a:lnTo>
                  <a:lnTo>
                    <a:pt x="139629" y="1391965"/>
                  </a:lnTo>
                  <a:lnTo>
                    <a:pt x="116441" y="1353123"/>
                  </a:lnTo>
                  <a:lnTo>
                    <a:pt x="95165" y="1313062"/>
                  </a:lnTo>
                  <a:lnTo>
                    <a:pt x="75861" y="1271843"/>
                  </a:lnTo>
                  <a:lnTo>
                    <a:pt x="58593" y="1229529"/>
                  </a:lnTo>
                  <a:lnTo>
                    <a:pt x="43425" y="1186183"/>
                  </a:lnTo>
                  <a:lnTo>
                    <a:pt x="30417" y="1141868"/>
                  </a:lnTo>
                  <a:lnTo>
                    <a:pt x="19634" y="1096646"/>
                  </a:lnTo>
                  <a:lnTo>
                    <a:pt x="11138" y="1050581"/>
                  </a:lnTo>
                  <a:lnTo>
                    <a:pt x="4992" y="1003735"/>
                  </a:lnTo>
                  <a:lnTo>
                    <a:pt x="1258" y="956170"/>
                  </a:lnTo>
                  <a:lnTo>
                    <a:pt x="0" y="907949"/>
                  </a:lnTo>
                  <a:lnTo>
                    <a:pt x="1258" y="859729"/>
                  </a:lnTo>
                  <a:lnTo>
                    <a:pt x="4992" y="812165"/>
                  </a:lnTo>
                  <a:lnTo>
                    <a:pt x="11138" y="765318"/>
                  </a:lnTo>
                  <a:lnTo>
                    <a:pt x="19634" y="719253"/>
                  </a:lnTo>
                  <a:lnTo>
                    <a:pt x="30417" y="674031"/>
                  </a:lnTo>
                  <a:lnTo>
                    <a:pt x="43425" y="629716"/>
                  </a:lnTo>
                  <a:lnTo>
                    <a:pt x="58593" y="586370"/>
                  </a:lnTo>
                  <a:lnTo>
                    <a:pt x="75861" y="544056"/>
                  </a:lnTo>
                  <a:lnTo>
                    <a:pt x="95165" y="502837"/>
                  </a:lnTo>
                  <a:lnTo>
                    <a:pt x="116441" y="462776"/>
                  </a:lnTo>
                  <a:lnTo>
                    <a:pt x="139629" y="423934"/>
                  </a:lnTo>
                  <a:lnTo>
                    <a:pt x="164664" y="386376"/>
                  </a:lnTo>
                  <a:lnTo>
                    <a:pt x="191484" y="350164"/>
                  </a:lnTo>
                  <a:lnTo>
                    <a:pt x="220026" y="315360"/>
                  </a:lnTo>
                  <a:lnTo>
                    <a:pt x="250228" y="282027"/>
                  </a:lnTo>
                  <a:lnTo>
                    <a:pt x="282027" y="250228"/>
                  </a:lnTo>
                  <a:lnTo>
                    <a:pt x="315360" y="220026"/>
                  </a:lnTo>
                  <a:lnTo>
                    <a:pt x="350164" y="191484"/>
                  </a:lnTo>
                  <a:lnTo>
                    <a:pt x="386376" y="164664"/>
                  </a:lnTo>
                  <a:lnTo>
                    <a:pt x="423934" y="139629"/>
                  </a:lnTo>
                  <a:lnTo>
                    <a:pt x="462776" y="116441"/>
                  </a:lnTo>
                  <a:lnTo>
                    <a:pt x="502837" y="95165"/>
                  </a:lnTo>
                  <a:lnTo>
                    <a:pt x="544056" y="75861"/>
                  </a:lnTo>
                  <a:lnTo>
                    <a:pt x="586370" y="58593"/>
                  </a:lnTo>
                  <a:lnTo>
                    <a:pt x="629716" y="43425"/>
                  </a:lnTo>
                  <a:lnTo>
                    <a:pt x="674031" y="30417"/>
                  </a:lnTo>
                  <a:lnTo>
                    <a:pt x="719253" y="19634"/>
                  </a:lnTo>
                  <a:lnTo>
                    <a:pt x="765318" y="11138"/>
                  </a:lnTo>
                  <a:lnTo>
                    <a:pt x="812165" y="4992"/>
                  </a:lnTo>
                  <a:lnTo>
                    <a:pt x="859729" y="1258"/>
                  </a:lnTo>
                  <a:lnTo>
                    <a:pt x="907949" y="0"/>
                  </a:lnTo>
                  <a:lnTo>
                    <a:pt x="959381" y="1456"/>
                  </a:lnTo>
                  <a:lnTo>
                    <a:pt x="1010399" y="5795"/>
                  </a:lnTo>
                  <a:lnTo>
                    <a:pt x="1060893" y="12970"/>
                  </a:lnTo>
                  <a:lnTo>
                    <a:pt x="1110752" y="22935"/>
                  </a:lnTo>
                  <a:lnTo>
                    <a:pt x="1159865" y="35645"/>
                  </a:lnTo>
                  <a:lnTo>
                    <a:pt x="1208120" y="51053"/>
                  </a:lnTo>
                  <a:lnTo>
                    <a:pt x="1255407" y="69113"/>
                  </a:lnTo>
                  <a:lnTo>
                    <a:pt x="1301615" y="89779"/>
                  </a:lnTo>
                  <a:lnTo>
                    <a:pt x="1346631" y="113006"/>
                  </a:lnTo>
                  <a:lnTo>
                    <a:pt x="1390346" y="138747"/>
                  </a:lnTo>
                  <a:lnTo>
                    <a:pt x="1432649" y="166956"/>
                  </a:lnTo>
                  <a:lnTo>
                    <a:pt x="1473427" y="197587"/>
                  </a:lnTo>
                  <a:lnTo>
                    <a:pt x="1512570" y="230595"/>
                  </a:lnTo>
                  <a:lnTo>
                    <a:pt x="1549967" y="265932"/>
                  </a:lnTo>
                  <a:lnTo>
                    <a:pt x="1585305" y="303329"/>
                  </a:lnTo>
                  <a:lnTo>
                    <a:pt x="1618312" y="342473"/>
                  </a:lnTo>
                  <a:lnTo>
                    <a:pt x="1648943" y="383251"/>
                  </a:lnTo>
                  <a:lnTo>
                    <a:pt x="1677152" y="425553"/>
                  </a:lnTo>
                  <a:lnTo>
                    <a:pt x="1702893" y="469268"/>
                  </a:lnTo>
                  <a:lnTo>
                    <a:pt x="1726120" y="514285"/>
                  </a:lnTo>
                  <a:lnTo>
                    <a:pt x="1746786" y="560492"/>
                  </a:lnTo>
                  <a:lnTo>
                    <a:pt x="1764846" y="607779"/>
                  </a:lnTo>
                  <a:lnTo>
                    <a:pt x="1780254" y="656034"/>
                  </a:lnTo>
                  <a:lnTo>
                    <a:pt x="1792964" y="705147"/>
                  </a:lnTo>
                  <a:lnTo>
                    <a:pt x="1802929" y="755006"/>
                  </a:lnTo>
                  <a:lnTo>
                    <a:pt x="1810104" y="805500"/>
                  </a:lnTo>
                  <a:lnTo>
                    <a:pt x="1814443" y="856518"/>
                  </a:lnTo>
                  <a:lnTo>
                    <a:pt x="1815899" y="907949"/>
                  </a:lnTo>
                  <a:lnTo>
                    <a:pt x="1814641" y="956170"/>
                  </a:lnTo>
                  <a:lnTo>
                    <a:pt x="1810907" y="1003735"/>
                  </a:lnTo>
                  <a:lnTo>
                    <a:pt x="1804761" y="1050581"/>
                  </a:lnTo>
                  <a:lnTo>
                    <a:pt x="1796265" y="1096646"/>
                  </a:lnTo>
                  <a:lnTo>
                    <a:pt x="1785482" y="1141868"/>
                  </a:lnTo>
                  <a:lnTo>
                    <a:pt x="1772474" y="1186183"/>
                  </a:lnTo>
                  <a:lnTo>
                    <a:pt x="1757306" y="1229529"/>
                  </a:lnTo>
                  <a:lnTo>
                    <a:pt x="1740038" y="1271843"/>
                  </a:lnTo>
                  <a:lnTo>
                    <a:pt x="1720735" y="1313062"/>
                  </a:lnTo>
                  <a:lnTo>
                    <a:pt x="1699458" y="1353123"/>
                  </a:lnTo>
                  <a:lnTo>
                    <a:pt x="1676270" y="1391965"/>
                  </a:lnTo>
                  <a:lnTo>
                    <a:pt x="1651235" y="1429523"/>
                  </a:lnTo>
                  <a:lnTo>
                    <a:pt x="1624415" y="1465735"/>
                  </a:lnTo>
                  <a:lnTo>
                    <a:pt x="1595873" y="1500539"/>
                  </a:lnTo>
                  <a:lnTo>
                    <a:pt x="1565671" y="1533872"/>
                  </a:lnTo>
                  <a:lnTo>
                    <a:pt x="1533872" y="1565671"/>
                  </a:lnTo>
                  <a:lnTo>
                    <a:pt x="1500540" y="1595873"/>
                  </a:lnTo>
                  <a:lnTo>
                    <a:pt x="1465736" y="1624415"/>
                  </a:lnTo>
                  <a:lnTo>
                    <a:pt x="1429523" y="1651235"/>
                  </a:lnTo>
                  <a:lnTo>
                    <a:pt x="1391965" y="1676270"/>
                  </a:lnTo>
                  <a:lnTo>
                    <a:pt x="1353124" y="1699458"/>
                  </a:lnTo>
                  <a:lnTo>
                    <a:pt x="1313062" y="1720734"/>
                  </a:lnTo>
                  <a:lnTo>
                    <a:pt x="1271843" y="1740038"/>
                  </a:lnTo>
                  <a:lnTo>
                    <a:pt x="1229529" y="1757306"/>
                  </a:lnTo>
                  <a:lnTo>
                    <a:pt x="1186183" y="1772474"/>
                  </a:lnTo>
                  <a:lnTo>
                    <a:pt x="1141868" y="1785482"/>
                  </a:lnTo>
                  <a:lnTo>
                    <a:pt x="1096646" y="1796265"/>
                  </a:lnTo>
                  <a:lnTo>
                    <a:pt x="1050581" y="1804761"/>
                  </a:lnTo>
                  <a:lnTo>
                    <a:pt x="1003735" y="1810907"/>
                  </a:lnTo>
                  <a:lnTo>
                    <a:pt x="956170" y="1814641"/>
                  </a:lnTo>
                  <a:lnTo>
                    <a:pt x="907949" y="1815899"/>
                  </a:lnTo>
                  <a:close/>
                </a:path>
              </a:pathLst>
            </a:custGeom>
            <a:solidFill>
              <a:srgbClr val="1B786E"/>
            </a:solidFill>
          </p:spPr>
          <p:txBody>
            <a:bodyPr wrap="square" lIns="0" tIns="0" rIns="0" bIns="0" rtlCol="0"/>
            <a:lstStyle/>
            <a:p>
              <a:endParaRPr sz="2400"/>
            </a:p>
          </p:txBody>
        </p:sp>
      </p:grpSp>
      <p:sp>
        <p:nvSpPr>
          <p:cNvPr id="6" name="object 6"/>
          <p:cNvSpPr txBox="1"/>
          <p:nvPr/>
        </p:nvSpPr>
        <p:spPr>
          <a:xfrm>
            <a:off x="5312456" y="3405673"/>
            <a:ext cx="1568873" cy="660288"/>
          </a:xfrm>
          <a:prstGeom prst="rect">
            <a:avLst/>
          </a:prstGeom>
        </p:spPr>
        <p:txBody>
          <a:bodyPr vert="horz" wrap="square" lIns="0" tIns="16933" rIns="0" bIns="0" rtlCol="0">
            <a:spAutoFit/>
          </a:bodyPr>
          <a:lstStyle/>
          <a:p>
            <a:pPr marL="16933" marR="6773" indent="83818">
              <a:lnSpc>
                <a:spcPct val="116000"/>
              </a:lnSpc>
              <a:spcBef>
                <a:spcPts val="133"/>
              </a:spcBef>
            </a:pPr>
            <a:r>
              <a:rPr sz="1867" b="1" spc="-13" dirty="0">
                <a:solidFill>
                  <a:srgbClr val="FFFFFF"/>
                </a:solidFill>
                <a:latin typeface="Roboto"/>
                <a:cs typeface="Roboto"/>
              </a:rPr>
              <a:t>Popularity</a:t>
            </a:r>
            <a:r>
              <a:rPr sz="1867" b="1" spc="-7" dirty="0">
                <a:solidFill>
                  <a:srgbClr val="FFFFFF"/>
                </a:solidFill>
                <a:latin typeface="Roboto"/>
                <a:cs typeface="Roboto"/>
              </a:rPr>
              <a:t> </a:t>
            </a:r>
            <a:r>
              <a:rPr sz="1867" b="1" spc="-33" dirty="0">
                <a:solidFill>
                  <a:srgbClr val="FFFFFF"/>
                </a:solidFill>
                <a:latin typeface="Roboto"/>
                <a:cs typeface="Roboto"/>
              </a:rPr>
              <a:t>of </a:t>
            </a:r>
            <a:r>
              <a:rPr sz="1867" b="1" dirty="0">
                <a:solidFill>
                  <a:srgbClr val="FFFFFF"/>
                </a:solidFill>
                <a:latin typeface="Roboto"/>
                <a:cs typeface="Roboto"/>
              </a:rPr>
              <a:t>Deep</a:t>
            </a:r>
            <a:r>
              <a:rPr sz="1867" b="1" spc="-40" dirty="0">
                <a:solidFill>
                  <a:srgbClr val="FFFFFF"/>
                </a:solidFill>
                <a:latin typeface="Roboto"/>
                <a:cs typeface="Roboto"/>
              </a:rPr>
              <a:t> </a:t>
            </a:r>
            <a:r>
              <a:rPr sz="1867" b="1" spc="-13" dirty="0">
                <a:solidFill>
                  <a:srgbClr val="FFFFFF"/>
                </a:solidFill>
                <a:latin typeface="Roboto"/>
                <a:cs typeface="Roboto"/>
              </a:rPr>
              <a:t>Learning</a:t>
            </a:r>
            <a:endParaRPr sz="1867">
              <a:latin typeface="Roboto"/>
              <a:cs typeface="Roboto"/>
            </a:endParaRPr>
          </a:p>
        </p:txBody>
      </p:sp>
      <p:sp>
        <p:nvSpPr>
          <p:cNvPr id="7" name="object 7"/>
          <p:cNvSpPr/>
          <p:nvPr/>
        </p:nvSpPr>
        <p:spPr>
          <a:xfrm>
            <a:off x="5389421" y="920305"/>
            <a:ext cx="1424940" cy="1424940"/>
          </a:xfrm>
          <a:custGeom>
            <a:avLst/>
            <a:gdLst/>
            <a:ahLst/>
            <a:cxnLst/>
            <a:rect l="l" t="t" r="r" b="b"/>
            <a:pathLst>
              <a:path w="1068704" h="1068705">
                <a:moveTo>
                  <a:pt x="534299" y="1068600"/>
                </a:moveTo>
                <a:lnTo>
                  <a:pt x="485667" y="1066416"/>
                </a:lnTo>
                <a:lnTo>
                  <a:pt x="438258" y="1059991"/>
                </a:lnTo>
                <a:lnTo>
                  <a:pt x="392261" y="1049514"/>
                </a:lnTo>
                <a:lnTo>
                  <a:pt x="347865" y="1035172"/>
                </a:lnTo>
                <a:lnTo>
                  <a:pt x="305257" y="1017156"/>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300"/>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7" y="51444"/>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4"/>
                </a:lnTo>
                <a:lnTo>
                  <a:pt x="830729" y="89768"/>
                </a:lnTo>
                <a:lnTo>
                  <a:pt x="872916" y="120999"/>
                </a:lnTo>
                <a:lnTo>
                  <a:pt x="912107" y="156492"/>
                </a:lnTo>
                <a:lnTo>
                  <a:pt x="947599" y="195683"/>
                </a:lnTo>
                <a:lnTo>
                  <a:pt x="978831" y="237870"/>
                </a:lnTo>
                <a:lnTo>
                  <a:pt x="1005655" y="282703"/>
                </a:lnTo>
                <a:lnTo>
                  <a:pt x="1027928" y="329832"/>
                </a:lnTo>
                <a:lnTo>
                  <a:pt x="1045504" y="378906"/>
                </a:lnTo>
                <a:lnTo>
                  <a:pt x="1058238" y="429576"/>
                </a:lnTo>
                <a:lnTo>
                  <a:pt x="1065985" y="481491"/>
                </a:lnTo>
                <a:lnTo>
                  <a:pt x="1068599" y="534300"/>
                </a:lnTo>
                <a:lnTo>
                  <a:pt x="1066416" y="582932"/>
                </a:lnTo>
                <a:lnTo>
                  <a:pt x="1059991" y="630341"/>
                </a:lnTo>
                <a:lnTo>
                  <a:pt x="1049514" y="676338"/>
                </a:lnTo>
                <a:lnTo>
                  <a:pt x="1035172" y="720734"/>
                </a:lnTo>
                <a:lnTo>
                  <a:pt x="1017155" y="763341"/>
                </a:lnTo>
                <a:lnTo>
                  <a:pt x="995652" y="803971"/>
                </a:lnTo>
                <a:lnTo>
                  <a:pt x="970850" y="842434"/>
                </a:lnTo>
                <a:lnTo>
                  <a:pt x="942939" y="878542"/>
                </a:lnTo>
                <a:lnTo>
                  <a:pt x="912107" y="912107"/>
                </a:lnTo>
                <a:lnTo>
                  <a:pt x="878542" y="942939"/>
                </a:lnTo>
                <a:lnTo>
                  <a:pt x="842434" y="970850"/>
                </a:lnTo>
                <a:lnTo>
                  <a:pt x="803971" y="995652"/>
                </a:lnTo>
                <a:lnTo>
                  <a:pt x="763341" y="1017156"/>
                </a:lnTo>
                <a:lnTo>
                  <a:pt x="720734" y="1035172"/>
                </a:lnTo>
                <a:lnTo>
                  <a:pt x="676338" y="1049514"/>
                </a:lnTo>
                <a:lnTo>
                  <a:pt x="630341" y="1059991"/>
                </a:lnTo>
                <a:lnTo>
                  <a:pt x="582932" y="1066416"/>
                </a:lnTo>
                <a:lnTo>
                  <a:pt x="534299" y="1068600"/>
                </a:lnTo>
                <a:close/>
              </a:path>
            </a:pathLst>
          </a:custGeom>
          <a:solidFill>
            <a:srgbClr val="145B54"/>
          </a:solidFill>
        </p:spPr>
        <p:txBody>
          <a:bodyPr wrap="square" lIns="0" tIns="0" rIns="0" bIns="0" rtlCol="0"/>
          <a:lstStyle/>
          <a:p>
            <a:endParaRPr sz="2400"/>
          </a:p>
        </p:txBody>
      </p:sp>
      <p:sp>
        <p:nvSpPr>
          <p:cNvPr id="8" name="object 8"/>
          <p:cNvSpPr txBox="1"/>
          <p:nvPr/>
        </p:nvSpPr>
        <p:spPr>
          <a:xfrm>
            <a:off x="5839525" y="1441290"/>
            <a:ext cx="524087" cy="304421"/>
          </a:xfrm>
          <a:prstGeom prst="rect">
            <a:avLst/>
          </a:prstGeom>
        </p:spPr>
        <p:txBody>
          <a:bodyPr vert="horz" wrap="square" lIns="0" tIns="16933" rIns="0" bIns="0" rtlCol="0">
            <a:spAutoFit/>
          </a:bodyPr>
          <a:lstStyle/>
          <a:p>
            <a:pPr marL="16933">
              <a:spcBef>
                <a:spcPts val="133"/>
              </a:spcBef>
            </a:pPr>
            <a:r>
              <a:rPr sz="1867" spc="-27" dirty="0">
                <a:solidFill>
                  <a:srgbClr val="FFFFFF"/>
                </a:solidFill>
                <a:latin typeface="Roboto"/>
                <a:cs typeface="Roboto"/>
              </a:rPr>
              <a:t>Data</a:t>
            </a:r>
            <a:endParaRPr sz="1867">
              <a:latin typeface="Roboto"/>
              <a:cs typeface="Roboto"/>
            </a:endParaRPr>
          </a:p>
        </p:txBody>
      </p:sp>
      <p:sp>
        <p:nvSpPr>
          <p:cNvPr id="9" name="object 9"/>
          <p:cNvSpPr/>
          <p:nvPr/>
        </p:nvSpPr>
        <p:spPr>
          <a:xfrm>
            <a:off x="5389427" y="5270898"/>
            <a:ext cx="1424940" cy="1424940"/>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8" y="1017156"/>
                </a:lnTo>
                <a:lnTo>
                  <a:pt x="264628" y="995652"/>
                </a:lnTo>
                <a:lnTo>
                  <a:pt x="226165" y="970850"/>
                </a:lnTo>
                <a:lnTo>
                  <a:pt x="190057" y="942939"/>
                </a:lnTo>
                <a:lnTo>
                  <a:pt x="156492" y="912107"/>
                </a:lnTo>
                <a:lnTo>
                  <a:pt x="125660" y="878542"/>
                </a:lnTo>
                <a:lnTo>
                  <a:pt x="97749" y="842434"/>
                </a:lnTo>
                <a:lnTo>
                  <a:pt x="72947" y="803971"/>
                </a:lnTo>
                <a:lnTo>
                  <a:pt x="51443" y="763342"/>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8" y="51444"/>
                </a:lnTo>
                <a:lnTo>
                  <a:pt x="347865" y="33427"/>
                </a:lnTo>
                <a:lnTo>
                  <a:pt x="392261" y="19085"/>
                </a:lnTo>
                <a:lnTo>
                  <a:pt x="438258" y="8608"/>
                </a:lnTo>
                <a:lnTo>
                  <a:pt x="485667" y="2183"/>
                </a:lnTo>
                <a:lnTo>
                  <a:pt x="534299" y="0"/>
                </a:lnTo>
                <a:lnTo>
                  <a:pt x="587109" y="2614"/>
                </a:lnTo>
                <a:lnTo>
                  <a:pt x="639023" y="10361"/>
                </a:lnTo>
                <a:lnTo>
                  <a:pt x="689693" y="23095"/>
                </a:lnTo>
                <a:lnTo>
                  <a:pt x="738767" y="40671"/>
                </a:lnTo>
                <a:lnTo>
                  <a:pt x="785896" y="62944"/>
                </a:lnTo>
                <a:lnTo>
                  <a:pt x="830729" y="89768"/>
                </a:lnTo>
                <a:lnTo>
                  <a:pt x="872916" y="121000"/>
                </a:lnTo>
                <a:lnTo>
                  <a:pt x="912107" y="156492"/>
                </a:lnTo>
                <a:lnTo>
                  <a:pt x="947600" y="195683"/>
                </a:lnTo>
                <a:lnTo>
                  <a:pt x="978831" y="237870"/>
                </a:lnTo>
                <a:lnTo>
                  <a:pt x="1005655" y="282703"/>
                </a:lnTo>
                <a:lnTo>
                  <a:pt x="1027928" y="329832"/>
                </a:lnTo>
                <a:lnTo>
                  <a:pt x="1045504" y="378906"/>
                </a:lnTo>
                <a:lnTo>
                  <a:pt x="1058238" y="429576"/>
                </a:lnTo>
                <a:lnTo>
                  <a:pt x="1065985" y="481491"/>
                </a:lnTo>
                <a:lnTo>
                  <a:pt x="1068599" y="534299"/>
                </a:lnTo>
                <a:lnTo>
                  <a:pt x="1066416" y="582932"/>
                </a:lnTo>
                <a:lnTo>
                  <a:pt x="1059991" y="630341"/>
                </a:lnTo>
                <a:lnTo>
                  <a:pt x="1049514" y="676338"/>
                </a:lnTo>
                <a:lnTo>
                  <a:pt x="1035172" y="720734"/>
                </a:lnTo>
                <a:lnTo>
                  <a:pt x="1017155" y="763342"/>
                </a:lnTo>
                <a:lnTo>
                  <a:pt x="995652" y="803971"/>
                </a:lnTo>
                <a:lnTo>
                  <a:pt x="970850" y="842434"/>
                </a:lnTo>
                <a:lnTo>
                  <a:pt x="942939" y="878542"/>
                </a:lnTo>
                <a:lnTo>
                  <a:pt x="912107" y="912107"/>
                </a:lnTo>
                <a:lnTo>
                  <a:pt x="878542" y="942939"/>
                </a:lnTo>
                <a:lnTo>
                  <a:pt x="842434" y="970850"/>
                </a:lnTo>
                <a:lnTo>
                  <a:pt x="803971" y="995652"/>
                </a:lnTo>
                <a:lnTo>
                  <a:pt x="763341" y="1017156"/>
                </a:lnTo>
                <a:lnTo>
                  <a:pt x="720734" y="1035172"/>
                </a:lnTo>
                <a:lnTo>
                  <a:pt x="676338" y="1049514"/>
                </a:lnTo>
                <a:lnTo>
                  <a:pt x="630341" y="1059991"/>
                </a:lnTo>
                <a:lnTo>
                  <a:pt x="582932" y="1066416"/>
                </a:lnTo>
                <a:lnTo>
                  <a:pt x="534299" y="1068599"/>
                </a:lnTo>
                <a:close/>
              </a:path>
            </a:pathLst>
          </a:custGeom>
          <a:solidFill>
            <a:srgbClr val="145B54"/>
          </a:solidFill>
        </p:spPr>
        <p:txBody>
          <a:bodyPr wrap="square" lIns="0" tIns="0" rIns="0" bIns="0" rtlCol="0"/>
          <a:lstStyle/>
          <a:p>
            <a:endParaRPr sz="2400"/>
          </a:p>
        </p:txBody>
      </p:sp>
      <p:sp>
        <p:nvSpPr>
          <p:cNvPr id="10" name="object 10"/>
          <p:cNvSpPr txBox="1"/>
          <p:nvPr/>
        </p:nvSpPr>
        <p:spPr>
          <a:xfrm>
            <a:off x="5710314" y="5865795"/>
            <a:ext cx="783167" cy="181310"/>
          </a:xfrm>
          <a:prstGeom prst="rect">
            <a:avLst/>
          </a:prstGeom>
        </p:spPr>
        <p:txBody>
          <a:bodyPr vert="horz" wrap="square" lIns="0" tIns="16933" rIns="0" bIns="0" rtlCol="0">
            <a:spAutoFit/>
          </a:bodyPr>
          <a:lstStyle/>
          <a:p>
            <a:pPr marL="16933">
              <a:spcBef>
                <a:spcPts val="133"/>
              </a:spcBef>
            </a:pPr>
            <a:r>
              <a:rPr sz="1067" spc="-13" dirty="0">
                <a:solidFill>
                  <a:srgbClr val="FFFFFF"/>
                </a:solidFill>
                <a:latin typeface="Roboto"/>
                <a:cs typeface="Roboto"/>
              </a:rPr>
              <a:t>Applications</a:t>
            </a:r>
            <a:endParaRPr sz="1067" dirty="0">
              <a:latin typeface="Roboto"/>
              <a:cs typeface="Roboto"/>
            </a:endParaRPr>
          </a:p>
        </p:txBody>
      </p:sp>
      <p:sp>
        <p:nvSpPr>
          <p:cNvPr id="11" name="object 11"/>
          <p:cNvSpPr/>
          <p:nvPr/>
        </p:nvSpPr>
        <p:spPr>
          <a:xfrm>
            <a:off x="3261227" y="3095599"/>
            <a:ext cx="1424940" cy="1424940"/>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8" y="1017155"/>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8" y="51443"/>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3"/>
                </a:lnTo>
                <a:lnTo>
                  <a:pt x="830729" y="89768"/>
                </a:lnTo>
                <a:lnTo>
                  <a:pt x="872916" y="120999"/>
                </a:lnTo>
                <a:lnTo>
                  <a:pt x="912107" y="156492"/>
                </a:lnTo>
                <a:lnTo>
                  <a:pt x="947600" y="195683"/>
                </a:lnTo>
                <a:lnTo>
                  <a:pt x="978831" y="237870"/>
                </a:lnTo>
                <a:lnTo>
                  <a:pt x="1005656" y="282703"/>
                </a:lnTo>
                <a:lnTo>
                  <a:pt x="1027928" y="329832"/>
                </a:lnTo>
                <a:lnTo>
                  <a:pt x="1045504" y="378906"/>
                </a:lnTo>
                <a:lnTo>
                  <a:pt x="1058238" y="429576"/>
                </a:lnTo>
                <a:lnTo>
                  <a:pt x="1065985" y="481490"/>
                </a:lnTo>
                <a:lnTo>
                  <a:pt x="1068600" y="534299"/>
                </a:lnTo>
                <a:lnTo>
                  <a:pt x="1066416" y="582932"/>
                </a:lnTo>
                <a:lnTo>
                  <a:pt x="1059991" y="630341"/>
                </a:lnTo>
                <a:lnTo>
                  <a:pt x="1049514" y="676338"/>
                </a:lnTo>
                <a:lnTo>
                  <a:pt x="1035172" y="720734"/>
                </a:lnTo>
                <a:lnTo>
                  <a:pt x="1017156" y="763341"/>
                </a:lnTo>
                <a:lnTo>
                  <a:pt x="995652" y="803971"/>
                </a:lnTo>
                <a:lnTo>
                  <a:pt x="970850" y="842434"/>
                </a:lnTo>
                <a:lnTo>
                  <a:pt x="942939" y="878542"/>
                </a:lnTo>
                <a:lnTo>
                  <a:pt x="912107" y="912107"/>
                </a:lnTo>
                <a:lnTo>
                  <a:pt x="878542" y="942939"/>
                </a:lnTo>
                <a:lnTo>
                  <a:pt x="842434" y="970850"/>
                </a:lnTo>
                <a:lnTo>
                  <a:pt x="803971" y="995652"/>
                </a:lnTo>
                <a:lnTo>
                  <a:pt x="763341" y="1017155"/>
                </a:lnTo>
                <a:lnTo>
                  <a:pt x="720734" y="1035172"/>
                </a:lnTo>
                <a:lnTo>
                  <a:pt x="676338" y="1049514"/>
                </a:lnTo>
                <a:lnTo>
                  <a:pt x="630341" y="1059991"/>
                </a:lnTo>
                <a:lnTo>
                  <a:pt x="582932" y="1066416"/>
                </a:lnTo>
                <a:lnTo>
                  <a:pt x="534299" y="1068599"/>
                </a:lnTo>
                <a:close/>
              </a:path>
            </a:pathLst>
          </a:custGeom>
          <a:solidFill>
            <a:srgbClr val="145B54"/>
          </a:solidFill>
        </p:spPr>
        <p:txBody>
          <a:bodyPr wrap="square" lIns="0" tIns="0" rIns="0" bIns="0" rtlCol="0"/>
          <a:lstStyle/>
          <a:p>
            <a:endParaRPr sz="2400"/>
          </a:p>
        </p:txBody>
      </p:sp>
      <p:sp>
        <p:nvSpPr>
          <p:cNvPr id="12" name="object 12"/>
          <p:cNvSpPr txBox="1"/>
          <p:nvPr/>
        </p:nvSpPr>
        <p:spPr>
          <a:xfrm>
            <a:off x="3572421" y="3656716"/>
            <a:ext cx="802640" cy="242866"/>
          </a:xfrm>
          <a:prstGeom prst="rect">
            <a:avLst/>
          </a:prstGeom>
        </p:spPr>
        <p:txBody>
          <a:bodyPr vert="horz" wrap="square" lIns="0" tIns="16933" rIns="0" bIns="0" rtlCol="0">
            <a:spAutoFit/>
          </a:bodyPr>
          <a:lstStyle/>
          <a:p>
            <a:pPr marL="16933">
              <a:spcBef>
                <a:spcPts val="133"/>
              </a:spcBef>
            </a:pPr>
            <a:r>
              <a:rPr sz="1467" spc="-13" dirty="0">
                <a:solidFill>
                  <a:srgbClr val="FFFFFF"/>
                </a:solidFill>
                <a:latin typeface="Roboto"/>
                <a:cs typeface="Roboto"/>
              </a:rPr>
              <a:t>Reserach</a:t>
            </a:r>
            <a:endParaRPr sz="1467" dirty="0">
              <a:latin typeface="Roboto"/>
              <a:cs typeface="Roboto"/>
            </a:endParaRPr>
          </a:p>
        </p:txBody>
      </p:sp>
      <p:sp>
        <p:nvSpPr>
          <p:cNvPr id="13" name="object 13"/>
          <p:cNvSpPr/>
          <p:nvPr/>
        </p:nvSpPr>
        <p:spPr>
          <a:xfrm>
            <a:off x="7508570" y="3095599"/>
            <a:ext cx="1424940" cy="1424940"/>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7" y="1017155"/>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7" y="51443"/>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3"/>
                </a:lnTo>
                <a:lnTo>
                  <a:pt x="830729" y="89768"/>
                </a:lnTo>
                <a:lnTo>
                  <a:pt x="872916" y="120999"/>
                </a:lnTo>
                <a:lnTo>
                  <a:pt x="912107" y="156492"/>
                </a:lnTo>
                <a:lnTo>
                  <a:pt x="947599" y="195683"/>
                </a:lnTo>
                <a:lnTo>
                  <a:pt x="978830" y="237870"/>
                </a:lnTo>
                <a:lnTo>
                  <a:pt x="1005655" y="282703"/>
                </a:lnTo>
                <a:lnTo>
                  <a:pt x="1027928" y="329832"/>
                </a:lnTo>
                <a:lnTo>
                  <a:pt x="1045504" y="378906"/>
                </a:lnTo>
                <a:lnTo>
                  <a:pt x="1058238" y="429576"/>
                </a:lnTo>
                <a:lnTo>
                  <a:pt x="1065985" y="481490"/>
                </a:lnTo>
                <a:lnTo>
                  <a:pt x="1068599" y="534299"/>
                </a:lnTo>
                <a:lnTo>
                  <a:pt x="1066416" y="582932"/>
                </a:lnTo>
                <a:lnTo>
                  <a:pt x="1059991" y="630341"/>
                </a:lnTo>
                <a:lnTo>
                  <a:pt x="1049514" y="676338"/>
                </a:lnTo>
                <a:lnTo>
                  <a:pt x="1035172" y="720734"/>
                </a:lnTo>
                <a:lnTo>
                  <a:pt x="1017155" y="763341"/>
                </a:lnTo>
                <a:lnTo>
                  <a:pt x="995652" y="803971"/>
                </a:lnTo>
                <a:lnTo>
                  <a:pt x="970850" y="842434"/>
                </a:lnTo>
                <a:lnTo>
                  <a:pt x="942939" y="878542"/>
                </a:lnTo>
                <a:lnTo>
                  <a:pt x="912106" y="912107"/>
                </a:lnTo>
                <a:lnTo>
                  <a:pt x="878542" y="942939"/>
                </a:lnTo>
                <a:lnTo>
                  <a:pt x="842434" y="970850"/>
                </a:lnTo>
                <a:lnTo>
                  <a:pt x="803971" y="995652"/>
                </a:lnTo>
                <a:lnTo>
                  <a:pt x="763341" y="1017155"/>
                </a:lnTo>
                <a:lnTo>
                  <a:pt x="720734" y="1035172"/>
                </a:lnTo>
                <a:lnTo>
                  <a:pt x="676337" y="1049514"/>
                </a:lnTo>
                <a:lnTo>
                  <a:pt x="630341" y="1059991"/>
                </a:lnTo>
                <a:lnTo>
                  <a:pt x="582932" y="1066416"/>
                </a:lnTo>
                <a:lnTo>
                  <a:pt x="534299" y="1068599"/>
                </a:lnTo>
                <a:close/>
              </a:path>
            </a:pathLst>
          </a:custGeom>
          <a:solidFill>
            <a:srgbClr val="145B54"/>
          </a:solidFill>
        </p:spPr>
        <p:txBody>
          <a:bodyPr wrap="square" lIns="0" tIns="0" rIns="0" bIns="0" rtlCol="0"/>
          <a:lstStyle/>
          <a:p>
            <a:endParaRPr sz="2400"/>
          </a:p>
        </p:txBody>
      </p:sp>
      <p:sp>
        <p:nvSpPr>
          <p:cNvPr id="14" name="object 14"/>
          <p:cNvSpPr txBox="1"/>
          <p:nvPr/>
        </p:nvSpPr>
        <p:spPr>
          <a:xfrm>
            <a:off x="7594465" y="3567308"/>
            <a:ext cx="1424940" cy="503129"/>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005" y="156883"/>
            <a:ext cx="7795693" cy="694207"/>
          </a:xfrm>
          <a:prstGeom prst="rect">
            <a:avLst/>
          </a:prstGeom>
        </p:spPr>
        <p:txBody>
          <a:bodyPr vert="horz" wrap="square" lIns="0" tIns="16933" rIns="0" bIns="0" rtlCol="0" anchor="ctr">
            <a:spAutoFit/>
          </a:bodyPr>
          <a:lstStyle/>
          <a:p>
            <a:pPr marL="16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sp>
        <p:nvSpPr>
          <p:cNvPr id="6" name="object 6"/>
          <p:cNvSpPr txBox="1"/>
          <p:nvPr/>
        </p:nvSpPr>
        <p:spPr>
          <a:xfrm>
            <a:off x="5312456" y="3405673"/>
            <a:ext cx="1568873" cy="660288"/>
          </a:xfrm>
          <a:prstGeom prst="rect">
            <a:avLst/>
          </a:prstGeom>
        </p:spPr>
        <p:txBody>
          <a:bodyPr vert="horz" wrap="square" lIns="0" tIns="16933" rIns="0" bIns="0" rtlCol="0">
            <a:spAutoFit/>
          </a:bodyPr>
          <a:lstStyle/>
          <a:p>
            <a:pPr marL="16933" marR="6773" indent="83818">
              <a:lnSpc>
                <a:spcPct val="116000"/>
              </a:lnSpc>
              <a:spcBef>
                <a:spcPts val="133"/>
              </a:spcBef>
            </a:pPr>
            <a:r>
              <a:rPr sz="1867" b="1" spc="-13" dirty="0">
                <a:solidFill>
                  <a:srgbClr val="FFFFFF"/>
                </a:solidFill>
                <a:latin typeface="Roboto"/>
                <a:cs typeface="Roboto"/>
              </a:rPr>
              <a:t>Popularity</a:t>
            </a:r>
            <a:r>
              <a:rPr sz="1867" b="1" spc="-7" dirty="0">
                <a:solidFill>
                  <a:srgbClr val="FFFFFF"/>
                </a:solidFill>
                <a:latin typeface="Roboto"/>
                <a:cs typeface="Roboto"/>
              </a:rPr>
              <a:t> </a:t>
            </a:r>
            <a:r>
              <a:rPr sz="1867" b="1" spc="-33" dirty="0">
                <a:solidFill>
                  <a:srgbClr val="FFFFFF"/>
                </a:solidFill>
                <a:latin typeface="Roboto"/>
                <a:cs typeface="Roboto"/>
              </a:rPr>
              <a:t>of </a:t>
            </a:r>
            <a:r>
              <a:rPr sz="1867" b="1" dirty="0">
                <a:solidFill>
                  <a:srgbClr val="FFFFFF"/>
                </a:solidFill>
                <a:latin typeface="Roboto"/>
                <a:cs typeface="Roboto"/>
              </a:rPr>
              <a:t>Deep</a:t>
            </a:r>
            <a:r>
              <a:rPr sz="1867" b="1" spc="-40" dirty="0">
                <a:solidFill>
                  <a:srgbClr val="FFFFFF"/>
                </a:solidFill>
                <a:latin typeface="Roboto"/>
                <a:cs typeface="Roboto"/>
              </a:rPr>
              <a:t> </a:t>
            </a:r>
            <a:r>
              <a:rPr sz="1867" b="1" spc="-13" dirty="0">
                <a:solidFill>
                  <a:srgbClr val="FFFFFF"/>
                </a:solidFill>
                <a:latin typeface="Roboto"/>
                <a:cs typeface="Roboto"/>
              </a:rPr>
              <a:t>Learning</a:t>
            </a:r>
            <a:endParaRPr sz="1867">
              <a:latin typeface="Roboto"/>
              <a:cs typeface="Roboto"/>
            </a:endParaRPr>
          </a:p>
        </p:txBody>
      </p:sp>
      <p:sp>
        <p:nvSpPr>
          <p:cNvPr id="7" name="object 7"/>
          <p:cNvSpPr/>
          <p:nvPr/>
        </p:nvSpPr>
        <p:spPr>
          <a:xfrm>
            <a:off x="5389421" y="920305"/>
            <a:ext cx="1424940" cy="1424940"/>
          </a:xfrm>
          <a:custGeom>
            <a:avLst/>
            <a:gdLst/>
            <a:ahLst/>
            <a:cxnLst/>
            <a:rect l="l" t="t" r="r" b="b"/>
            <a:pathLst>
              <a:path w="1068704" h="1068705">
                <a:moveTo>
                  <a:pt x="534299" y="1068600"/>
                </a:moveTo>
                <a:lnTo>
                  <a:pt x="485667" y="1066416"/>
                </a:lnTo>
                <a:lnTo>
                  <a:pt x="438258" y="1059991"/>
                </a:lnTo>
                <a:lnTo>
                  <a:pt x="392261" y="1049514"/>
                </a:lnTo>
                <a:lnTo>
                  <a:pt x="347865" y="1035172"/>
                </a:lnTo>
                <a:lnTo>
                  <a:pt x="305257" y="1017156"/>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300"/>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7" y="51444"/>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4"/>
                </a:lnTo>
                <a:lnTo>
                  <a:pt x="830729" y="89768"/>
                </a:lnTo>
                <a:lnTo>
                  <a:pt x="872916" y="120999"/>
                </a:lnTo>
                <a:lnTo>
                  <a:pt x="912107" y="156492"/>
                </a:lnTo>
                <a:lnTo>
                  <a:pt x="947599" y="195683"/>
                </a:lnTo>
                <a:lnTo>
                  <a:pt x="978831" y="237870"/>
                </a:lnTo>
                <a:lnTo>
                  <a:pt x="1005655" y="282703"/>
                </a:lnTo>
                <a:lnTo>
                  <a:pt x="1027928" y="329832"/>
                </a:lnTo>
                <a:lnTo>
                  <a:pt x="1045504" y="378906"/>
                </a:lnTo>
                <a:lnTo>
                  <a:pt x="1058238" y="429576"/>
                </a:lnTo>
                <a:lnTo>
                  <a:pt x="1065985" y="481491"/>
                </a:lnTo>
                <a:lnTo>
                  <a:pt x="1068599" y="534300"/>
                </a:lnTo>
                <a:lnTo>
                  <a:pt x="1066416" y="582932"/>
                </a:lnTo>
                <a:lnTo>
                  <a:pt x="1059991" y="630341"/>
                </a:lnTo>
                <a:lnTo>
                  <a:pt x="1049514" y="676338"/>
                </a:lnTo>
                <a:lnTo>
                  <a:pt x="1035172" y="720734"/>
                </a:lnTo>
                <a:lnTo>
                  <a:pt x="1017155" y="763341"/>
                </a:lnTo>
                <a:lnTo>
                  <a:pt x="995652" y="803971"/>
                </a:lnTo>
                <a:lnTo>
                  <a:pt x="970850" y="842434"/>
                </a:lnTo>
                <a:lnTo>
                  <a:pt x="942939" y="878542"/>
                </a:lnTo>
                <a:lnTo>
                  <a:pt x="912107" y="912107"/>
                </a:lnTo>
                <a:lnTo>
                  <a:pt x="878542" y="942939"/>
                </a:lnTo>
                <a:lnTo>
                  <a:pt x="842434" y="970850"/>
                </a:lnTo>
                <a:lnTo>
                  <a:pt x="803971" y="995652"/>
                </a:lnTo>
                <a:lnTo>
                  <a:pt x="763341" y="1017156"/>
                </a:lnTo>
                <a:lnTo>
                  <a:pt x="720734" y="1035172"/>
                </a:lnTo>
                <a:lnTo>
                  <a:pt x="676338" y="1049514"/>
                </a:lnTo>
                <a:lnTo>
                  <a:pt x="630341" y="1059991"/>
                </a:lnTo>
                <a:lnTo>
                  <a:pt x="582932" y="1066416"/>
                </a:lnTo>
                <a:lnTo>
                  <a:pt x="534299" y="1068600"/>
                </a:lnTo>
                <a:close/>
              </a:path>
            </a:pathLst>
          </a:custGeom>
          <a:solidFill>
            <a:srgbClr val="145B54"/>
          </a:solidFill>
        </p:spPr>
        <p:txBody>
          <a:bodyPr wrap="square" lIns="0" tIns="0" rIns="0" bIns="0" rtlCol="0"/>
          <a:lstStyle/>
          <a:p>
            <a:endParaRPr sz="2400"/>
          </a:p>
        </p:txBody>
      </p:sp>
      <p:sp>
        <p:nvSpPr>
          <p:cNvPr id="8" name="object 8"/>
          <p:cNvSpPr txBox="1"/>
          <p:nvPr/>
        </p:nvSpPr>
        <p:spPr>
          <a:xfrm>
            <a:off x="5839525" y="1441290"/>
            <a:ext cx="524087" cy="304421"/>
          </a:xfrm>
          <a:prstGeom prst="rect">
            <a:avLst/>
          </a:prstGeom>
        </p:spPr>
        <p:txBody>
          <a:bodyPr vert="horz" wrap="square" lIns="0" tIns="16933" rIns="0" bIns="0" rtlCol="0">
            <a:spAutoFit/>
          </a:bodyPr>
          <a:lstStyle/>
          <a:p>
            <a:pPr marL="16933">
              <a:spcBef>
                <a:spcPts val="133"/>
              </a:spcBef>
            </a:pPr>
            <a:r>
              <a:rPr sz="1867" spc="-27" dirty="0">
                <a:solidFill>
                  <a:srgbClr val="FFFFFF"/>
                </a:solidFill>
                <a:latin typeface="Roboto"/>
                <a:cs typeface="Roboto"/>
              </a:rPr>
              <a:t>Data</a:t>
            </a:r>
            <a:endParaRPr sz="1867">
              <a:latin typeface="Roboto"/>
              <a:cs typeface="Roboto"/>
            </a:endParaRPr>
          </a:p>
        </p:txBody>
      </p:sp>
      <p:sp>
        <p:nvSpPr>
          <p:cNvPr id="10" name="object 10"/>
          <p:cNvSpPr txBox="1"/>
          <p:nvPr/>
        </p:nvSpPr>
        <p:spPr>
          <a:xfrm>
            <a:off x="5710314" y="5865795"/>
            <a:ext cx="783167" cy="181310"/>
          </a:xfrm>
          <a:prstGeom prst="rect">
            <a:avLst/>
          </a:prstGeom>
        </p:spPr>
        <p:txBody>
          <a:bodyPr vert="horz" wrap="square" lIns="0" tIns="16933" rIns="0" bIns="0" rtlCol="0">
            <a:spAutoFit/>
          </a:bodyPr>
          <a:lstStyle/>
          <a:p>
            <a:pPr marL="16933">
              <a:spcBef>
                <a:spcPts val="133"/>
              </a:spcBef>
            </a:pPr>
            <a:r>
              <a:rPr sz="1067" spc="-13" dirty="0">
                <a:solidFill>
                  <a:srgbClr val="FFFFFF"/>
                </a:solidFill>
                <a:latin typeface="Roboto"/>
                <a:cs typeface="Roboto"/>
              </a:rPr>
              <a:t>Applications</a:t>
            </a:r>
            <a:endParaRPr sz="1067">
              <a:latin typeface="Roboto"/>
              <a:cs typeface="Roboto"/>
            </a:endParaRPr>
          </a:p>
        </p:txBody>
      </p:sp>
      <p:sp>
        <p:nvSpPr>
          <p:cNvPr id="12" name="object 12"/>
          <p:cNvSpPr txBox="1"/>
          <p:nvPr/>
        </p:nvSpPr>
        <p:spPr>
          <a:xfrm>
            <a:off x="3572421" y="3656716"/>
            <a:ext cx="802640" cy="242866"/>
          </a:xfrm>
          <a:prstGeom prst="rect">
            <a:avLst/>
          </a:prstGeom>
        </p:spPr>
        <p:txBody>
          <a:bodyPr vert="horz" wrap="square" lIns="0" tIns="16933" rIns="0" bIns="0" rtlCol="0">
            <a:spAutoFit/>
          </a:bodyPr>
          <a:lstStyle/>
          <a:p>
            <a:pPr marL="16933">
              <a:spcBef>
                <a:spcPts val="133"/>
              </a:spcBef>
            </a:pPr>
            <a:r>
              <a:rPr sz="1467" spc="-13" dirty="0">
                <a:solidFill>
                  <a:srgbClr val="FFFFFF"/>
                </a:solidFill>
                <a:latin typeface="Roboto"/>
                <a:cs typeface="Roboto"/>
              </a:rPr>
              <a:t>Reserach</a:t>
            </a:r>
            <a:endParaRPr sz="1467">
              <a:latin typeface="Roboto"/>
              <a:cs typeface="Roboto"/>
            </a:endParaRPr>
          </a:p>
        </p:txBody>
      </p:sp>
      <p:sp>
        <p:nvSpPr>
          <p:cNvPr id="14" name="object 14"/>
          <p:cNvSpPr txBox="1"/>
          <p:nvPr/>
        </p:nvSpPr>
        <p:spPr>
          <a:xfrm>
            <a:off x="7594465" y="3567308"/>
            <a:ext cx="1424940" cy="503129"/>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pic>
        <p:nvPicPr>
          <p:cNvPr id="16" name="Picture 15">
            <a:extLst>
              <a:ext uri="{FF2B5EF4-FFF2-40B4-BE49-F238E27FC236}">
                <a16:creationId xmlns:a16="http://schemas.microsoft.com/office/drawing/2014/main" id="{93DC014B-3357-4111-83B7-796FA00BAD94}"/>
              </a:ext>
            </a:extLst>
          </p:cNvPr>
          <p:cNvPicPr>
            <a:picLocks noChangeAspect="1"/>
          </p:cNvPicPr>
          <p:nvPr/>
        </p:nvPicPr>
        <p:blipFill>
          <a:blip r:embed="rId2"/>
          <a:stretch>
            <a:fillRect/>
          </a:stretch>
        </p:blipFill>
        <p:spPr>
          <a:xfrm>
            <a:off x="598835" y="2742445"/>
            <a:ext cx="10222957" cy="2641888"/>
          </a:xfrm>
          <a:prstGeom prst="rect">
            <a:avLst/>
          </a:prstGeom>
        </p:spPr>
      </p:pic>
    </p:spTree>
    <p:extLst>
      <p:ext uri="{BB962C8B-B14F-4D97-AF65-F5344CB8AC3E}">
        <p14:creationId xmlns:p14="http://schemas.microsoft.com/office/powerpoint/2010/main" val="1433457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005" y="156883"/>
            <a:ext cx="7795693" cy="694207"/>
          </a:xfrm>
          <a:prstGeom prst="rect">
            <a:avLst/>
          </a:prstGeom>
        </p:spPr>
        <p:txBody>
          <a:bodyPr vert="horz" wrap="square" lIns="0" tIns="16933" rIns="0" bIns="0" rtlCol="0" anchor="ctr">
            <a:spAutoFit/>
          </a:bodyPr>
          <a:lstStyle/>
          <a:p>
            <a:pPr marL="16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sp>
        <p:nvSpPr>
          <p:cNvPr id="6" name="object 6"/>
          <p:cNvSpPr txBox="1"/>
          <p:nvPr/>
        </p:nvSpPr>
        <p:spPr>
          <a:xfrm>
            <a:off x="5312456" y="3405673"/>
            <a:ext cx="1568873" cy="660288"/>
          </a:xfrm>
          <a:prstGeom prst="rect">
            <a:avLst/>
          </a:prstGeom>
        </p:spPr>
        <p:txBody>
          <a:bodyPr vert="horz" wrap="square" lIns="0" tIns="16933" rIns="0" bIns="0" rtlCol="0">
            <a:spAutoFit/>
          </a:bodyPr>
          <a:lstStyle/>
          <a:p>
            <a:pPr marL="16933" marR="6773" indent="83818">
              <a:lnSpc>
                <a:spcPct val="116000"/>
              </a:lnSpc>
              <a:spcBef>
                <a:spcPts val="133"/>
              </a:spcBef>
            </a:pPr>
            <a:r>
              <a:rPr sz="1867" b="1" spc="-13" dirty="0">
                <a:solidFill>
                  <a:srgbClr val="FFFFFF"/>
                </a:solidFill>
                <a:latin typeface="Roboto"/>
                <a:cs typeface="Roboto"/>
              </a:rPr>
              <a:t>Popularity</a:t>
            </a:r>
            <a:r>
              <a:rPr sz="1867" b="1" spc="-7" dirty="0">
                <a:solidFill>
                  <a:srgbClr val="FFFFFF"/>
                </a:solidFill>
                <a:latin typeface="Roboto"/>
                <a:cs typeface="Roboto"/>
              </a:rPr>
              <a:t> </a:t>
            </a:r>
            <a:r>
              <a:rPr sz="1867" b="1" spc="-33" dirty="0">
                <a:solidFill>
                  <a:srgbClr val="FFFFFF"/>
                </a:solidFill>
                <a:latin typeface="Roboto"/>
                <a:cs typeface="Roboto"/>
              </a:rPr>
              <a:t>of </a:t>
            </a:r>
            <a:r>
              <a:rPr sz="1867" b="1" dirty="0">
                <a:solidFill>
                  <a:srgbClr val="FFFFFF"/>
                </a:solidFill>
                <a:latin typeface="Roboto"/>
                <a:cs typeface="Roboto"/>
              </a:rPr>
              <a:t>Deep</a:t>
            </a:r>
            <a:r>
              <a:rPr sz="1867" b="1" spc="-40" dirty="0">
                <a:solidFill>
                  <a:srgbClr val="FFFFFF"/>
                </a:solidFill>
                <a:latin typeface="Roboto"/>
                <a:cs typeface="Roboto"/>
              </a:rPr>
              <a:t> </a:t>
            </a:r>
            <a:r>
              <a:rPr sz="1867" b="1" spc="-13" dirty="0">
                <a:solidFill>
                  <a:srgbClr val="FFFFFF"/>
                </a:solidFill>
                <a:latin typeface="Roboto"/>
                <a:cs typeface="Roboto"/>
              </a:rPr>
              <a:t>Learning</a:t>
            </a:r>
            <a:endParaRPr sz="1867">
              <a:latin typeface="Roboto"/>
              <a:cs typeface="Roboto"/>
            </a:endParaRPr>
          </a:p>
        </p:txBody>
      </p:sp>
      <p:sp>
        <p:nvSpPr>
          <p:cNvPr id="8" name="object 8"/>
          <p:cNvSpPr txBox="1"/>
          <p:nvPr/>
        </p:nvSpPr>
        <p:spPr>
          <a:xfrm>
            <a:off x="5839525" y="1441290"/>
            <a:ext cx="524087" cy="304421"/>
          </a:xfrm>
          <a:prstGeom prst="rect">
            <a:avLst/>
          </a:prstGeom>
        </p:spPr>
        <p:txBody>
          <a:bodyPr vert="horz" wrap="square" lIns="0" tIns="16933" rIns="0" bIns="0" rtlCol="0">
            <a:spAutoFit/>
          </a:bodyPr>
          <a:lstStyle/>
          <a:p>
            <a:pPr marL="16933">
              <a:spcBef>
                <a:spcPts val="133"/>
              </a:spcBef>
            </a:pPr>
            <a:r>
              <a:rPr sz="1867" spc="-27" dirty="0">
                <a:solidFill>
                  <a:srgbClr val="FFFFFF"/>
                </a:solidFill>
                <a:latin typeface="Roboto"/>
                <a:cs typeface="Roboto"/>
              </a:rPr>
              <a:t>Data</a:t>
            </a:r>
            <a:endParaRPr sz="1867">
              <a:latin typeface="Roboto"/>
              <a:cs typeface="Roboto"/>
            </a:endParaRPr>
          </a:p>
        </p:txBody>
      </p:sp>
      <p:sp>
        <p:nvSpPr>
          <p:cNvPr id="10" name="object 10"/>
          <p:cNvSpPr txBox="1"/>
          <p:nvPr/>
        </p:nvSpPr>
        <p:spPr>
          <a:xfrm>
            <a:off x="5710314" y="5865795"/>
            <a:ext cx="783167" cy="181310"/>
          </a:xfrm>
          <a:prstGeom prst="rect">
            <a:avLst/>
          </a:prstGeom>
        </p:spPr>
        <p:txBody>
          <a:bodyPr vert="horz" wrap="square" lIns="0" tIns="16933" rIns="0" bIns="0" rtlCol="0">
            <a:spAutoFit/>
          </a:bodyPr>
          <a:lstStyle/>
          <a:p>
            <a:pPr marL="16933">
              <a:spcBef>
                <a:spcPts val="133"/>
              </a:spcBef>
            </a:pPr>
            <a:r>
              <a:rPr sz="1067" spc="-13" dirty="0">
                <a:solidFill>
                  <a:srgbClr val="FFFFFF"/>
                </a:solidFill>
                <a:latin typeface="Roboto"/>
                <a:cs typeface="Roboto"/>
              </a:rPr>
              <a:t>Applications</a:t>
            </a:r>
            <a:endParaRPr sz="1067">
              <a:latin typeface="Roboto"/>
              <a:cs typeface="Roboto"/>
            </a:endParaRPr>
          </a:p>
        </p:txBody>
      </p:sp>
      <p:sp>
        <p:nvSpPr>
          <p:cNvPr id="12" name="object 12"/>
          <p:cNvSpPr txBox="1"/>
          <p:nvPr/>
        </p:nvSpPr>
        <p:spPr>
          <a:xfrm>
            <a:off x="3572421" y="3656716"/>
            <a:ext cx="802640" cy="242866"/>
          </a:xfrm>
          <a:prstGeom prst="rect">
            <a:avLst/>
          </a:prstGeom>
        </p:spPr>
        <p:txBody>
          <a:bodyPr vert="horz" wrap="square" lIns="0" tIns="16933" rIns="0" bIns="0" rtlCol="0">
            <a:spAutoFit/>
          </a:bodyPr>
          <a:lstStyle/>
          <a:p>
            <a:pPr marL="16933">
              <a:spcBef>
                <a:spcPts val="133"/>
              </a:spcBef>
            </a:pPr>
            <a:r>
              <a:rPr sz="1467" spc="-13" dirty="0">
                <a:solidFill>
                  <a:srgbClr val="FFFFFF"/>
                </a:solidFill>
                <a:latin typeface="Roboto"/>
                <a:cs typeface="Roboto"/>
              </a:rPr>
              <a:t>Reserach</a:t>
            </a:r>
            <a:endParaRPr sz="1467">
              <a:latin typeface="Roboto"/>
              <a:cs typeface="Roboto"/>
            </a:endParaRPr>
          </a:p>
        </p:txBody>
      </p:sp>
      <p:sp>
        <p:nvSpPr>
          <p:cNvPr id="14" name="object 14"/>
          <p:cNvSpPr txBox="1"/>
          <p:nvPr/>
        </p:nvSpPr>
        <p:spPr>
          <a:xfrm>
            <a:off x="7594465" y="3567308"/>
            <a:ext cx="1424940" cy="503129"/>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pic>
        <p:nvPicPr>
          <p:cNvPr id="4" name="Picture 3">
            <a:extLst>
              <a:ext uri="{FF2B5EF4-FFF2-40B4-BE49-F238E27FC236}">
                <a16:creationId xmlns:a16="http://schemas.microsoft.com/office/drawing/2014/main" id="{F78F910C-1846-4414-8EFE-8614F1AEC37A}"/>
              </a:ext>
            </a:extLst>
          </p:cNvPr>
          <p:cNvPicPr>
            <a:picLocks noChangeAspect="1"/>
          </p:cNvPicPr>
          <p:nvPr/>
        </p:nvPicPr>
        <p:blipFill>
          <a:blip r:embed="rId2"/>
          <a:stretch>
            <a:fillRect/>
          </a:stretch>
        </p:blipFill>
        <p:spPr>
          <a:xfrm>
            <a:off x="733115" y="3104798"/>
            <a:ext cx="10725769" cy="2372744"/>
          </a:xfrm>
          <a:prstGeom prst="rect">
            <a:avLst/>
          </a:prstGeom>
        </p:spPr>
      </p:pic>
      <p:sp>
        <p:nvSpPr>
          <p:cNvPr id="13" name="object 13">
            <a:extLst>
              <a:ext uri="{FF2B5EF4-FFF2-40B4-BE49-F238E27FC236}">
                <a16:creationId xmlns:a16="http://schemas.microsoft.com/office/drawing/2014/main" id="{2B789F95-8A06-4948-B8A2-4EBBFE01FB35}"/>
              </a:ext>
            </a:extLst>
          </p:cNvPr>
          <p:cNvSpPr/>
          <p:nvPr/>
        </p:nvSpPr>
        <p:spPr>
          <a:xfrm>
            <a:off x="4991548" y="946673"/>
            <a:ext cx="2114787" cy="2076226"/>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7" y="1017155"/>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7" y="51443"/>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3"/>
                </a:lnTo>
                <a:lnTo>
                  <a:pt x="830729" y="89768"/>
                </a:lnTo>
                <a:lnTo>
                  <a:pt x="872916" y="120999"/>
                </a:lnTo>
                <a:lnTo>
                  <a:pt x="912107" y="156492"/>
                </a:lnTo>
                <a:lnTo>
                  <a:pt x="947599" y="195683"/>
                </a:lnTo>
                <a:lnTo>
                  <a:pt x="978830" y="237870"/>
                </a:lnTo>
                <a:lnTo>
                  <a:pt x="1005655" y="282703"/>
                </a:lnTo>
                <a:lnTo>
                  <a:pt x="1027928" y="329832"/>
                </a:lnTo>
                <a:lnTo>
                  <a:pt x="1045504" y="378906"/>
                </a:lnTo>
                <a:lnTo>
                  <a:pt x="1058238" y="429576"/>
                </a:lnTo>
                <a:lnTo>
                  <a:pt x="1065985" y="481490"/>
                </a:lnTo>
                <a:lnTo>
                  <a:pt x="1068599" y="534299"/>
                </a:lnTo>
                <a:lnTo>
                  <a:pt x="1066416" y="582932"/>
                </a:lnTo>
                <a:lnTo>
                  <a:pt x="1059991" y="630341"/>
                </a:lnTo>
                <a:lnTo>
                  <a:pt x="1049514" y="676338"/>
                </a:lnTo>
                <a:lnTo>
                  <a:pt x="1035172" y="720734"/>
                </a:lnTo>
                <a:lnTo>
                  <a:pt x="1017155" y="763341"/>
                </a:lnTo>
                <a:lnTo>
                  <a:pt x="995652" y="803971"/>
                </a:lnTo>
                <a:lnTo>
                  <a:pt x="970850" y="842434"/>
                </a:lnTo>
                <a:lnTo>
                  <a:pt x="942939" y="878542"/>
                </a:lnTo>
                <a:lnTo>
                  <a:pt x="912106" y="912107"/>
                </a:lnTo>
                <a:lnTo>
                  <a:pt x="878542" y="942939"/>
                </a:lnTo>
                <a:lnTo>
                  <a:pt x="842434" y="970850"/>
                </a:lnTo>
                <a:lnTo>
                  <a:pt x="803971" y="995652"/>
                </a:lnTo>
                <a:lnTo>
                  <a:pt x="763341" y="1017155"/>
                </a:lnTo>
                <a:lnTo>
                  <a:pt x="720734" y="1035172"/>
                </a:lnTo>
                <a:lnTo>
                  <a:pt x="676337" y="1049514"/>
                </a:lnTo>
                <a:lnTo>
                  <a:pt x="630341" y="1059991"/>
                </a:lnTo>
                <a:lnTo>
                  <a:pt x="582932" y="1066416"/>
                </a:lnTo>
                <a:lnTo>
                  <a:pt x="534299" y="1068599"/>
                </a:lnTo>
                <a:close/>
              </a:path>
            </a:pathLst>
          </a:custGeom>
          <a:solidFill>
            <a:srgbClr val="145B54"/>
          </a:solidFill>
        </p:spPr>
        <p:txBody>
          <a:bodyPr wrap="square" lIns="0" tIns="0" rIns="0" bIns="0" rtlCol="0"/>
          <a:lstStyle/>
          <a:p>
            <a:endParaRPr sz="2400"/>
          </a:p>
        </p:txBody>
      </p:sp>
      <p:sp>
        <p:nvSpPr>
          <p:cNvPr id="15" name="object 14">
            <a:extLst>
              <a:ext uri="{FF2B5EF4-FFF2-40B4-BE49-F238E27FC236}">
                <a16:creationId xmlns:a16="http://schemas.microsoft.com/office/drawing/2014/main" id="{1100DFB2-1F41-483A-8637-AE4C478256B7}"/>
              </a:ext>
            </a:extLst>
          </p:cNvPr>
          <p:cNvSpPr txBox="1"/>
          <p:nvPr/>
        </p:nvSpPr>
        <p:spPr>
          <a:xfrm>
            <a:off x="5120640" y="1815606"/>
            <a:ext cx="2114787" cy="251073"/>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lang="en-IN"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spTree>
    <p:extLst>
      <p:ext uri="{BB962C8B-B14F-4D97-AF65-F5344CB8AC3E}">
        <p14:creationId xmlns:p14="http://schemas.microsoft.com/office/powerpoint/2010/main" val="1277758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005" y="156883"/>
            <a:ext cx="7795693" cy="694207"/>
          </a:xfrm>
          <a:prstGeom prst="rect">
            <a:avLst/>
          </a:prstGeom>
        </p:spPr>
        <p:txBody>
          <a:bodyPr vert="horz" wrap="square" lIns="0" tIns="16933" rIns="0" bIns="0" rtlCol="0" anchor="ctr">
            <a:spAutoFit/>
          </a:bodyPr>
          <a:lstStyle/>
          <a:p>
            <a:pPr marL="16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sp>
        <p:nvSpPr>
          <p:cNvPr id="6" name="object 6"/>
          <p:cNvSpPr txBox="1"/>
          <p:nvPr/>
        </p:nvSpPr>
        <p:spPr>
          <a:xfrm>
            <a:off x="5312456" y="3405673"/>
            <a:ext cx="1568873" cy="660288"/>
          </a:xfrm>
          <a:prstGeom prst="rect">
            <a:avLst/>
          </a:prstGeom>
        </p:spPr>
        <p:txBody>
          <a:bodyPr vert="horz" wrap="square" lIns="0" tIns="16933" rIns="0" bIns="0" rtlCol="0">
            <a:spAutoFit/>
          </a:bodyPr>
          <a:lstStyle/>
          <a:p>
            <a:pPr marL="16933" marR="6773" indent="83818">
              <a:lnSpc>
                <a:spcPct val="116000"/>
              </a:lnSpc>
              <a:spcBef>
                <a:spcPts val="133"/>
              </a:spcBef>
            </a:pPr>
            <a:r>
              <a:rPr sz="1867" b="1" spc="-13" dirty="0">
                <a:solidFill>
                  <a:srgbClr val="FFFFFF"/>
                </a:solidFill>
                <a:latin typeface="Roboto"/>
                <a:cs typeface="Roboto"/>
              </a:rPr>
              <a:t>Popularity</a:t>
            </a:r>
            <a:r>
              <a:rPr sz="1867" b="1" spc="-7" dirty="0">
                <a:solidFill>
                  <a:srgbClr val="FFFFFF"/>
                </a:solidFill>
                <a:latin typeface="Roboto"/>
                <a:cs typeface="Roboto"/>
              </a:rPr>
              <a:t> </a:t>
            </a:r>
            <a:r>
              <a:rPr sz="1867" b="1" spc="-33" dirty="0">
                <a:solidFill>
                  <a:srgbClr val="FFFFFF"/>
                </a:solidFill>
                <a:latin typeface="Roboto"/>
                <a:cs typeface="Roboto"/>
              </a:rPr>
              <a:t>of </a:t>
            </a:r>
            <a:r>
              <a:rPr sz="1867" b="1" dirty="0">
                <a:solidFill>
                  <a:srgbClr val="FFFFFF"/>
                </a:solidFill>
                <a:latin typeface="Roboto"/>
                <a:cs typeface="Roboto"/>
              </a:rPr>
              <a:t>Deep</a:t>
            </a:r>
            <a:r>
              <a:rPr sz="1867" b="1" spc="-40" dirty="0">
                <a:solidFill>
                  <a:srgbClr val="FFFFFF"/>
                </a:solidFill>
                <a:latin typeface="Roboto"/>
                <a:cs typeface="Roboto"/>
              </a:rPr>
              <a:t> </a:t>
            </a:r>
            <a:r>
              <a:rPr sz="1867" b="1" spc="-13" dirty="0">
                <a:solidFill>
                  <a:srgbClr val="FFFFFF"/>
                </a:solidFill>
                <a:latin typeface="Roboto"/>
                <a:cs typeface="Roboto"/>
              </a:rPr>
              <a:t>Learning</a:t>
            </a:r>
            <a:endParaRPr sz="1867">
              <a:latin typeface="Roboto"/>
              <a:cs typeface="Roboto"/>
            </a:endParaRPr>
          </a:p>
        </p:txBody>
      </p:sp>
      <p:sp>
        <p:nvSpPr>
          <p:cNvPr id="8" name="object 8"/>
          <p:cNvSpPr txBox="1"/>
          <p:nvPr/>
        </p:nvSpPr>
        <p:spPr>
          <a:xfrm>
            <a:off x="5839525" y="1441290"/>
            <a:ext cx="524087" cy="304421"/>
          </a:xfrm>
          <a:prstGeom prst="rect">
            <a:avLst/>
          </a:prstGeom>
        </p:spPr>
        <p:txBody>
          <a:bodyPr vert="horz" wrap="square" lIns="0" tIns="16933" rIns="0" bIns="0" rtlCol="0">
            <a:spAutoFit/>
          </a:bodyPr>
          <a:lstStyle/>
          <a:p>
            <a:pPr marL="16933">
              <a:spcBef>
                <a:spcPts val="133"/>
              </a:spcBef>
            </a:pPr>
            <a:r>
              <a:rPr sz="1867" spc="-27" dirty="0">
                <a:solidFill>
                  <a:srgbClr val="FFFFFF"/>
                </a:solidFill>
                <a:latin typeface="Roboto"/>
                <a:cs typeface="Roboto"/>
              </a:rPr>
              <a:t>Data</a:t>
            </a:r>
            <a:endParaRPr sz="1867">
              <a:latin typeface="Roboto"/>
              <a:cs typeface="Roboto"/>
            </a:endParaRPr>
          </a:p>
        </p:txBody>
      </p:sp>
      <p:sp>
        <p:nvSpPr>
          <p:cNvPr id="10" name="object 10"/>
          <p:cNvSpPr txBox="1"/>
          <p:nvPr/>
        </p:nvSpPr>
        <p:spPr>
          <a:xfrm>
            <a:off x="5710314" y="5865795"/>
            <a:ext cx="783167" cy="181310"/>
          </a:xfrm>
          <a:prstGeom prst="rect">
            <a:avLst/>
          </a:prstGeom>
        </p:spPr>
        <p:txBody>
          <a:bodyPr vert="horz" wrap="square" lIns="0" tIns="16933" rIns="0" bIns="0" rtlCol="0">
            <a:spAutoFit/>
          </a:bodyPr>
          <a:lstStyle/>
          <a:p>
            <a:pPr marL="16933">
              <a:spcBef>
                <a:spcPts val="133"/>
              </a:spcBef>
            </a:pPr>
            <a:r>
              <a:rPr sz="1067" spc="-13" dirty="0">
                <a:solidFill>
                  <a:srgbClr val="FFFFFF"/>
                </a:solidFill>
                <a:latin typeface="Roboto"/>
                <a:cs typeface="Roboto"/>
              </a:rPr>
              <a:t>Applications</a:t>
            </a:r>
            <a:endParaRPr sz="1067">
              <a:latin typeface="Roboto"/>
              <a:cs typeface="Roboto"/>
            </a:endParaRPr>
          </a:p>
        </p:txBody>
      </p:sp>
      <p:sp>
        <p:nvSpPr>
          <p:cNvPr id="12" name="object 12"/>
          <p:cNvSpPr txBox="1"/>
          <p:nvPr/>
        </p:nvSpPr>
        <p:spPr>
          <a:xfrm>
            <a:off x="3572421" y="3656716"/>
            <a:ext cx="802640" cy="242866"/>
          </a:xfrm>
          <a:prstGeom prst="rect">
            <a:avLst/>
          </a:prstGeom>
        </p:spPr>
        <p:txBody>
          <a:bodyPr vert="horz" wrap="square" lIns="0" tIns="16933" rIns="0" bIns="0" rtlCol="0">
            <a:spAutoFit/>
          </a:bodyPr>
          <a:lstStyle/>
          <a:p>
            <a:pPr marL="16933">
              <a:spcBef>
                <a:spcPts val="133"/>
              </a:spcBef>
            </a:pPr>
            <a:r>
              <a:rPr sz="1467" spc="-13" dirty="0">
                <a:solidFill>
                  <a:srgbClr val="FFFFFF"/>
                </a:solidFill>
                <a:latin typeface="Roboto"/>
                <a:cs typeface="Roboto"/>
              </a:rPr>
              <a:t>Reserach</a:t>
            </a:r>
            <a:endParaRPr sz="1467">
              <a:latin typeface="Roboto"/>
              <a:cs typeface="Roboto"/>
            </a:endParaRPr>
          </a:p>
        </p:txBody>
      </p:sp>
      <p:sp>
        <p:nvSpPr>
          <p:cNvPr id="14" name="object 14"/>
          <p:cNvSpPr txBox="1"/>
          <p:nvPr/>
        </p:nvSpPr>
        <p:spPr>
          <a:xfrm>
            <a:off x="7594465" y="3567308"/>
            <a:ext cx="1424940" cy="503129"/>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pic>
        <p:nvPicPr>
          <p:cNvPr id="5" name="Picture 4">
            <a:extLst>
              <a:ext uri="{FF2B5EF4-FFF2-40B4-BE49-F238E27FC236}">
                <a16:creationId xmlns:a16="http://schemas.microsoft.com/office/drawing/2014/main" id="{72BFFBEA-7959-40A3-930A-1C54C2FF64F8}"/>
              </a:ext>
            </a:extLst>
          </p:cNvPr>
          <p:cNvPicPr>
            <a:picLocks noChangeAspect="1"/>
          </p:cNvPicPr>
          <p:nvPr/>
        </p:nvPicPr>
        <p:blipFill>
          <a:blip r:embed="rId2"/>
          <a:stretch>
            <a:fillRect/>
          </a:stretch>
        </p:blipFill>
        <p:spPr>
          <a:xfrm>
            <a:off x="684765" y="3324830"/>
            <a:ext cx="10822470" cy="2293827"/>
          </a:xfrm>
          <a:prstGeom prst="rect">
            <a:avLst/>
          </a:prstGeom>
        </p:spPr>
      </p:pic>
      <p:sp>
        <p:nvSpPr>
          <p:cNvPr id="16" name="object 9">
            <a:extLst>
              <a:ext uri="{FF2B5EF4-FFF2-40B4-BE49-F238E27FC236}">
                <a16:creationId xmlns:a16="http://schemas.microsoft.com/office/drawing/2014/main" id="{3B09E145-25FC-4934-B248-5B758E20B455}"/>
              </a:ext>
            </a:extLst>
          </p:cNvPr>
          <p:cNvSpPr/>
          <p:nvPr/>
        </p:nvSpPr>
        <p:spPr>
          <a:xfrm>
            <a:off x="5068541" y="1147571"/>
            <a:ext cx="1676504" cy="1735478"/>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8" y="1017156"/>
                </a:lnTo>
                <a:lnTo>
                  <a:pt x="264628" y="995652"/>
                </a:lnTo>
                <a:lnTo>
                  <a:pt x="226165" y="970850"/>
                </a:lnTo>
                <a:lnTo>
                  <a:pt x="190057" y="942939"/>
                </a:lnTo>
                <a:lnTo>
                  <a:pt x="156492" y="912107"/>
                </a:lnTo>
                <a:lnTo>
                  <a:pt x="125660" y="878542"/>
                </a:lnTo>
                <a:lnTo>
                  <a:pt x="97749" y="842434"/>
                </a:lnTo>
                <a:lnTo>
                  <a:pt x="72947" y="803971"/>
                </a:lnTo>
                <a:lnTo>
                  <a:pt x="51443" y="763342"/>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8" y="51444"/>
                </a:lnTo>
                <a:lnTo>
                  <a:pt x="347865" y="33427"/>
                </a:lnTo>
                <a:lnTo>
                  <a:pt x="392261" y="19085"/>
                </a:lnTo>
                <a:lnTo>
                  <a:pt x="438258" y="8608"/>
                </a:lnTo>
                <a:lnTo>
                  <a:pt x="485667" y="2183"/>
                </a:lnTo>
                <a:lnTo>
                  <a:pt x="534299" y="0"/>
                </a:lnTo>
                <a:lnTo>
                  <a:pt x="587109" y="2614"/>
                </a:lnTo>
                <a:lnTo>
                  <a:pt x="639023" y="10361"/>
                </a:lnTo>
                <a:lnTo>
                  <a:pt x="689693" y="23095"/>
                </a:lnTo>
                <a:lnTo>
                  <a:pt x="738767" y="40671"/>
                </a:lnTo>
                <a:lnTo>
                  <a:pt x="785896" y="62944"/>
                </a:lnTo>
                <a:lnTo>
                  <a:pt x="830729" y="89768"/>
                </a:lnTo>
                <a:lnTo>
                  <a:pt x="872916" y="121000"/>
                </a:lnTo>
                <a:lnTo>
                  <a:pt x="912107" y="156492"/>
                </a:lnTo>
                <a:lnTo>
                  <a:pt x="947600" y="195683"/>
                </a:lnTo>
                <a:lnTo>
                  <a:pt x="978831" y="237870"/>
                </a:lnTo>
                <a:lnTo>
                  <a:pt x="1005655" y="282703"/>
                </a:lnTo>
                <a:lnTo>
                  <a:pt x="1027928" y="329832"/>
                </a:lnTo>
                <a:lnTo>
                  <a:pt x="1045504" y="378906"/>
                </a:lnTo>
                <a:lnTo>
                  <a:pt x="1058238" y="429576"/>
                </a:lnTo>
                <a:lnTo>
                  <a:pt x="1065985" y="481491"/>
                </a:lnTo>
                <a:lnTo>
                  <a:pt x="1068599" y="534299"/>
                </a:lnTo>
                <a:lnTo>
                  <a:pt x="1066416" y="582932"/>
                </a:lnTo>
                <a:lnTo>
                  <a:pt x="1059991" y="630341"/>
                </a:lnTo>
                <a:lnTo>
                  <a:pt x="1049514" y="676338"/>
                </a:lnTo>
                <a:lnTo>
                  <a:pt x="1035172" y="720734"/>
                </a:lnTo>
                <a:lnTo>
                  <a:pt x="1017155" y="763342"/>
                </a:lnTo>
                <a:lnTo>
                  <a:pt x="995652" y="803971"/>
                </a:lnTo>
                <a:lnTo>
                  <a:pt x="970850" y="842434"/>
                </a:lnTo>
                <a:lnTo>
                  <a:pt x="942939" y="878542"/>
                </a:lnTo>
                <a:lnTo>
                  <a:pt x="912107" y="912107"/>
                </a:lnTo>
                <a:lnTo>
                  <a:pt x="878542" y="942939"/>
                </a:lnTo>
                <a:lnTo>
                  <a:pt x="842434" y="970850"/>
                </a:lnTo>
                <a:lnTo>
                  <a:pt x="803971" y="995652"/>
                </a:lnTo>
                <a:lnTo>
                  <a:pt x="763341" y="1017156"/>
                </a:lnTo>
                <a:lnTo>
                  <a:pt x="720734" y="1035172"/>
                </a:lnTo>
                <a:lnTo>
                  <a:pt x="676338" y="1049514"/>
                </a:lnTo>
                <a:lnTo>
                  <a:pt x="630341" y="1059991"/>
                </a:lnTo>
                <a:lnTo>
                  <a:pt x="582932" y="1066416"/>
                </a:lnTo>
                <a:lnTo>
                  <a:pt x="534299" y="1068599"/>
                </a:lnTo>
                <a:close/>
              </a:path>
            </a:pathLst>
          </a:custGeom>
          <a:solidFill>
            <a:srgbClr val="145B54"/>
          </a:solidFill>
        </p:spPr>
        <p:txBody>
          <a:bodyPr wrap="square" lIns="0" tIns="0" rIns="0" bIns="0" rtlCol="0"/>
          <a:lstStyle/>
          <a:p>
            <a:pPr marL="16933">
              <a:spcBef>
                <a:spcPts val="133"/>
              </a:spcBef>
            </a:pPr>
            <a:endParaRPr lang="en-IN" sz="2000" spc="-13" dirty="0">
              <a:solidFill>
                <a:srgbClr val="FFFFFF"/>
              </a:solidFill>
              <a:latin typeface="Roboto"/>
              <a:cs typeface="Roboto"/>
            </a:endParaRPr>
          </a:p>
          <a:p>
            <a:pPr marL="16933">
              <a:spcBef>
                <a:spcPts val="133"/>
              </a:spcBef>
            </a:pPr>
            <a:endParaRPr lang="en-IN" sz="2000" spc="-13" dirty="0">
              <a:solidFill>
                <a:srgbClr val="FFFFFF"/>
              </a:solidFill>
              <a:latin typeface="Roboto"/>
              <a:cs typeface="Roboto"/>
            </a:endParaRPr>
          </a:p>
          <a:p>
            <a:pPr marL="16933">
              <a:spcBef>
                <a:spcPts val="133"/>
              </a:spcBef>
            </a:pPr>
            <a:r>
              <a:rPr lang="en-IN" sz="2000" spc="-13" dirty="0">
                <a:solidFill>
                  <a:srgbClr val="FFFFFF"/>
                </a:solidFill>
                <a:latin typeface="Roboto"/>
                <a:cs typeface="Roboto"/>
              </a:rPr>
              <a:t> Applications</a:t>
            </a:r>
            <a:endParaRPr lang="en-IN" sz="2000" dirty="0">
              <a:latin typeface="Roboto"/>
              <a:cs typeface="Roboto"/>
            </a:endParaRPr>
          </a:p>
        </p:txBody>
      </p:sp>
    </p:spTree>
    <p:extLst>
      <p:ext uri="{BB962C8B-B14F-4D97-AF65-F5344CB8AC3E}">
        <p14:creationId xmlns:p14="http://schemas.microsoft.com/office/powerpoint/2010/main" val="10346456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9005" y="156883"/>
            <a:ext cx="7795693" cy="694207"/>
          </a:xfrm>
          <a:prstGeom prst="rect">
            <a:avLst/>
          </a:prstGeom>
        </p:spPr>
        <p:txBody>
          <a:bodyPr vert="horz" wrap="square" lIns="0" tIns="16933" rIns="0" bIns="0" rtlCol="0" anchor="ctr">
            <a:spAutoFit/>
          </a:bodyPr>
          <a:lstStyle/>
          <a:p>
            <a:pPr marL="16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sp>
        <p:nvSpPr>
          <p:cNvPr id="6" name="object 6"/>
          <p:cNvSpPr txBox="1"/>
          <p:nvPr/>
        </p:nvSpPr>
        <p:spPr>
          <a:xfrm>
            <a:off x="5312456" y="3405673"/>
            <a:ext cx="1568873" cy="660288"/>
          </a:xfrm>
          <a:prstGeom prst="rect">
            <a:avLst/>
          </a:prstGeom>
        </p:spPr>
        <p:txBody>
          <a:bodyPr vert="horz" wrap="square" lIns="0" tIns="16933" rIns="0" bIns="0" rtlCol="0">
            <a:spAutoFit/>
          </a:bodyPr>
          <a:lstStyle/>
          <a:p>
            <a:pPr marL="16933" marR="6773" indent="83818">
              <a:lnSpc>
                <a:spcPct val="116000"/>
              </a:lnSpc>
              <a:spcBef>
                <a:spcPts val="133"/>
              </a:spcBef>
            </a:pPr>
            <a:r>
              <a:rPr sz="1867" b="1" spc="-13" dirty="0">
                <a:solidFill>
                  <a:srgbClr val="FFFFFF"/>
                </a:solidFill>
                <a:latin typeface="Roboto"/>
                <a:cs typeface="Roboto"/>
              </a:rPr>
              <a:t>Popularity</a:t>
            </a:r>
            <a:r>
              <a:rPr sz="1867" b="1" spc="-7" dirty="0">
                <a:solidFill>
                  <a:srgbClr val="FFFFFF"/>
                </a:solidFill>
                <a:latin typeface="Roboto"/>
                <a:cs typeface="Roboto"/>
              </a:rPr>
              <a:t> </a:t>
            </a:r>
            <a:r>
              <a:rPr sz="1867" b="1" spc="-33" dirty="0">
                <a:solidFill>
                  <a:srgbClr val="FFFFFF"/>
                </a:solidFill>
                <a:latin typeface="Roboto"/>
                <a:cs typeface="Roboto"/>
              </a:rPr>
              <a:t>of </a:t>
            </a:r>
            <a:r>
              <a:rPr sz="1867" b="1" dirty="0">
                <a:solidFill>
                  <a:srgbClr val="FFFFFF"/>
                </a:solidFill>
                <a:latin typeface="Roboto"/>
                <a:cs typeface="Roboto"/>
              </a:rPr>
              <a:t>Deep</a:t>
            </a:r>
            <a:r>
              <a:rPr sz="1867" b="1" spc="-40" dirty="0">
                <a:solidFill>
                  <a:srgbClr val="FFFFFF"/>
                </a:solidFill>
                <a:latin typeface="Roboto"/>
                <a:cs typeface="Roboto"/>
              </a:rPr>
              <a:t> </a:t>
            </a:r>
            <a:r>
              <a:rPr sz="1867" b="1" spc="-13" dirty="0">
                <a:solidFill>
                  <a:srgbClr val="FFFFFF"/>
                </a:solidFill>
                <a:latin typeface="Roboto"/>
                <a:cs typeface="Roboto"/>
              </a:rPr>
              <a:t>Learning</a:t>
            </a:r>
            <a:endParaRPr sz="1867">
              <a:latin typeface="Roboto"/>
              <a:cs typeface="Roboto"/>
            </a:endParaRPr>
          </a:p>
        </p:txBody>
      </p:sp>
      <p:sp>
        <p:nvSpPr>
          <p:cNvPr id="8" name="object 8"/>
          <p:cNvSpPr txBox="1"/>
          <p:nvPr/>
        </p:nvSpPr>
        <p:spPr>
          <a:xfrm>
            <a:off x="5839525" y="1441290"/>
            <a:ext cx="524087" cy="304421"/>
          </a:xfrm>
          <a:prstGeom prst="rect">
            <a:avLst/>
          </a:prstGeom>
        </p:spPr>
        <p:txBody>
          <a:bodyPr vert="horz" wrap="square" lIns="0" tIns="16933" rIns="0" bIns="0" rtlCol="0">
            <a:spAutoFit/>
          </a:bodyPr>
          <a:lstStyle/>
          <a:p>
            <a:pPr marL="16933">
              <a:spcBef>
                <a:spcPts val="133"/>
              </a:spcBef>
            </a:pPr>
            <a:r>
              <a:rPr sz="1867" spc="-27" dirty="0">
                <a:solidFill>
                  <a:srgbClr val="FFFFFF"/>
                </a:solidFill>
                <a:latin typeface="Roboto"/>
                <a:cs typeface="Roboto"/>
              </a:rPr>
              <a:t>Data</a:t>
            </a:r>
            <a:endParaRPr sz="1867">
              <a:latin typeface="Roboto"/>
              <a:cs typeface="Roboto"/>
            </a:endParaRPr>
          </a:p>
        </p:txBody>
      </p:sp>
      <p:sp>
        <p:nvSpPr>
          <p:cNvPr id="10" name="object 10"/>
          <p:cNvSpPr txBox="1"/>
          <p:nvPr/>
        </p:nvSpPr>
        <p:spPr>
          <a:xfrm>
            <a:off x="5710314" y="5865795"/>
            <a:ext cx="783167" cy="181310"/>
          </a:xfrm>
          <a:prstGeom prst="rect">
            <a:avLst/>
          </a:prstGeom>
        </p:spPr>
        <p:txBody>
          <a:bodyPr vert="horz" wrap="square" lIns="0" tIns="16933" rIns="0" bIns="0" rtlCol="0">
            <a:spAutoFit/>
          </a:bodyPr>
          <a:lstStyle/>
          <a:p>
            <a:pPr marL="16933">
              <a:spcBef>
                <a:spcPts val="133"/>
              </a:spcBef>
            </a:pPr>
            <a:r>
              <a:rPr sz="1067" spc="-13" dirty="0">
                <a:solidFill>
                  <a:srgbClr val="FFFFFF"/>
                </a:solidFill>
                <a:latin typeface="Roboto"/>
                <a:cs typeface="Roboto"/>
              </a:rPr>
              <a:t>Applications</a:t>
            </a:r>
            <a:endParaRPr sz="1067">
              <a:latin typeface="Roboto"/>
              <a:cs typeface="Roboto"/>
            </a:endParaRPr>
          </a:p>
        </p:txBody>
      </p:sp>
      <p:sp>
        <p:nvSpPr>
          <p:cNvPr id="12" name="object 12"/>
          <p:cNvSpPr txBox="1"/>
          <p:nvPr/>
        </p:nvSpPr>
        <p:spPr>
          <a:xfrm>
            <a:off x="3572421" y="3656716"/>
            <a:ext cx="802640" cy="242866"/>
          </a:xfrm>
          <a:prstGeom prst="rect">
            <a:avLst/>
          </a:prstGeom>
        </p:spPr>
        <p:txBody>
          <a:bodyPr vert="horz" wrap="square" lIns="0" tIns="16933" rIns="0" bIns="0" rtlCol="0">
            <a:spAutoFit/>
          </a:bodyPr>
          <a:lstStyle/>
          <a:p>
            <a:pPr marL="16933">
              <a:spcBef>
                <a:spcPts val="133"/>
              </a:spcBef>
            </a:pPr>
            <a:r>
              <a:rPr sz="1467" spc="-13" dirty="0">
                <a:solidFill>
                  <a:srgbClr val="FFFFFF"/>
                </a:solidFill>
                <a:latin typeface="Roboto"/>
                <a:cs typeface="Roboto"/>
              </a:rPr>
              <a:t>Reserach</a:t>
            </a:r>
            <a:endParaRPr sz="1467">
              <a:latin typeface="Roboto"/>
              <a:cs typeface="Roboto"/>
            </a:endParaRPr>
          </a:p>
        </p:txBody>
      </p:sp>
      <p:sp>
        <p:nvSpPr>
          <p:cNvPr id="14" name="object 14"/>
          <p:cNvSpPr txBox="1"/>
          <p:nvPr/>
        </p:nvSpPr>
        <p:spPr>
          <a:xfrm>
            <a:off x="7594465" y="3567308"/>
            <a:ext cx="1424940" cy="503129"/>
          </a:xfrm>
          <a:prstGeom prst="rect">
            <a:avLst/>
          </a:prstGeom>
        </p:spPr>
        <p:txBody>
          <a:bodyPr vert="horz" wrap="square" lIns="0" tIns="16933" rIns="0" bIns="0" rtlCol="0">
            <a:spAutoFit/>
          </a:bodyPr>
          <a:lstStyle/>
          <a:p>
            <a:pPr marL="20319" marR="6773" indent="-4233">
              <a:lnSpc>
                <a:spcPct val="117000"/>
              </a:lnSpc>
              <a:spcBef>
                <a:spcPts val="133"/>
              </a:spcBef>
            </a:pPr>
            <a:r>
              <a:rPr sz="1400" spc="-13" dirty="0">
                <a:solidFill>
                  <a:srgbClr val="FFFFFF"/>
                </a:solidFill>
                <a:latin typeface="Roboto"/>
                <a:cs typeface="Roboto"/>
              </a:rPr>
              <a:t>Computation</a:t>
            </a:r>
            <a:r>
              <a:rPr sz="1400" dirty="0">
                <a:solidFill>
                  <a:srgbClr val="FFFFFF"/>
                </a:solidFill>
                <a:latin typeface="Roboto"/>
                <a:cs typeface="Roboto"/>
              </a:rPr>
              <a:t>al</a:t>
            </a:r>
            <a:r>
              <a:rPr sz="1400" spc="-33" dirty="0">
                <a:solidFill>
                  <a:srgbClr val="FFFFFF"/>
                </a:solidFill>
                <a:latin typeface="Roboto"/>
                <a:cs typeface="Roboto"/>
              </a:rPr>
              <a:t> </a:t>
            </a:r>
            <a:r>
              <a:rPr sz="1400" spc="-13" dirty="0">
                <a:solidFill>
                  <a:srgbClr val="FFFFFF"/>
                </a:solidFill>
                <a:latin typeface="Roboto"/>
                <a:cs typeface="Roboto"/>
              </a:rPr>
              <a:t>Resources</a:t>
            </a:r>
            <a:endParaRPr sz="1400" dirty="0">
              <a:latin typeface="Roboto"/>
              <a:cs typeface="Roboto"/>
            </a:endParaRPr>
          </a:p>
        </p:txBody>
      </p:sp>
      <p:sp>
        <p:nvSpPr>
          <p:cNvPr id="11" name="object 11">
            <a:extLst>
              <a:ext uri="{FF2B5EF4-FFF2-40B4-BE49-F238E27FC236}">
                <a16:creationId xmlns:a16="http://schemas.microsoft.com/office/drawing/2014/main" id="{823BA1B6-8C25-4B31-919D-666A761564CB}"/>
              </a:ext>
            </a:extLst>
          </p:cNvPr>
          <p:cNvSpPr/>
          <p:nvPr/>
        </p:nvSpPr>
        <p:spPr>
          <a:xfrm>
            <a:off x="5219119" y="1096220"/>
            <a:ext cx="1424940" cy="1424940"/>
          </a:xfrm>
          <a:custGeom>
            <a:avLst/>
            <a:gdLst/>
            <a:ahLst/>
            <a:cxnLst/>
            <a:rect l="l" t="t" r="r" b="b"/>
            <a:pathLst>
              <a:path w="1068704" h="1068704">
                <a:moveTo>
                  <a:pt x="534299" y="1068599"/>
                </a:moveTo>
                <a:lnTo>
                  <a:pt x="485667" y="1066416"/>
                </a:lnTo>
                <a:lnTo>
                  <a:pt x="438258" y="1059991"/>
                </a:lnTo>
                <a:lnTo>
                  <a:pt x="392261" y="1049514"/>
                </a:lnTo>
                <a:lnTo>
                  <a:pt x="347865" y="1035172"/>
                </a:lnTo>
                <a:lnTo>
                  <a:pt x="305258" y="1017155"/>
                </a:lnTo>
                <a:lnTo>
                  <a:pt x="264628" y="995652"/>
                </a:lnTo>
                <a:lnTo>
                  <a:pt x="226165" y="970850"/>
                </a:lnTo>
                <a:lnTo>
                  <a:pt x="190057" y="942939"/>
                </a:lnTo>
                <a:lnTo>
                  <a:pt x="156492" y="912107"/>
                </a:lnTo>
                <a:lnTo>
                  <a:pt x="125660" y="878542"/>
                </a:lnTo>
                <a:lnTo>
                  <a:pt x="97749" y="842434"/>
                </a:lnTo>
                <a:lnTo>
                  <a:pt x="72947" y="803971"/>
                </a:lnTo>
                <a:lnTo>
                  <a:pt x="51443" y="763341"/>
                </a:lnTo>
                <a:lnTo>
                  <a:pt x="33427" y="720734"/>
                </a:lnTo>
                <a:lnTo>
                  <a:pt x="19085" y="676338"/>
                </a:lnTo>
                <a:lnTo>
                  <a:pt x="8608" y="630341"/>
                </a:lnTo>
                <a:lnTo>
                  <a:pt x="2183" y="582932"/>
                </a:lnTo>
                <a:lnTo>
                  <a:pt x="0" y="534299"/>
                </a:lnTo>
                <a:lnTo>
                  <a:pt x="2183" y="485667"/>
                </a:lnTo>
                <a:lnTo>
                  <a:pt x="8608" y="438258"/>
                </a:lnTo>
                <a:lnTo>
                  <a:pt x="19085" y="392261"/>
                </a:lnTo>
                <a:lnTo>
                  <a:pt x="33427" y="347865"/>
                </a:lnTo>
                <a:lnTo>
                  <a:pt x="51443" y="305258"/>
                </a:lnTo>
                <a:lnTo>
                  <a:pt x="72947" y="264628"/>
                </a:lnTo>
                <a:lnTo>
                  <a:pt x="97749" y="226165"/>
                </a:lnTo>
                <a:lnTo>
                  <a:pt x="125660" y="190057"/>
                </a:lnTo>
                <a:lnTo>
                  <a:pt x="156492" y="156492"/>
                </a:lnTo>
                <a:lnTo>
                  <a:pt x="190057" y="125660"/>
                </a:lnTo>
                <a:lnTo>
                  <a:pt x="226165" y="97749"/>
                </a:lnTo>
                <a:lnTo>
                  <a:pt x="264628" y="72947"/>
                </a:lnTo>
                <a:lnTo>
                  <a:pt x="305258" y="51443"/>
                </a:lnTo>
                <a:lnTo>
                  <a:pt x="347865" y="33427"/>
                </a:lnTo>
                <a:lnTo>
                  <a:pt x="392261" y="19085"/>
                </a:lnTo>
                <a:lnTo>
                  <a:pt x="438258" y="8608"/>
                </a:lnTo>
                <a:lnTo>
                  <a:pt x="485667" y="2183"/>
                </a:lnTo>
                <a:lnTo>
                  <a:pt x="534299" y="0"/>
                </a:lnTo>
                <a:lnTo>
                  <a:pt x="587108" y="2614"/>
                </a:lnTo>
                <a:lnTo>
                  <a:pt x="639023" y="10361"/>
                </a:lnTo>
                <a:lnTo>
                  <a:pt x="689693" y="23095"/>
                </a:lnTo>
                <a:lnTo>
                  <a:pt x="738767" y="40671"/>
                </a:lnTo>
                <a:lnTo>
                  <a:pt x="785896" y="62943"/>
                </a:lnTo>
                <a:lnTo>
                  <a:pt x="830729" y="89768"/>
                </a:lnTo>
                <a:lnTo>
                  <a:pt x="872916" y="120999"/>
                </a:lnTo>
                <a:lnTo>
                  <a:pt x="912107" y="156492"/>
                </a:lnTo>
                <a:lnTo>
                  <a:pt x="947600" y="195683"/>
                </a:lnTo>
                <a:lnTo>
                  <a:pt x="978831" y="237870"/>
                </a:lnTo>
                <a:lnTo>
                  <a:pt x="1005656" y="282703"/>
                </a:lnTo>
                <a:lnTo>
                  <a:pt x="1027928" y="329832"/>
                </a:lnTo>
                <a:lnTo>
                  <a:pt x="1045504" y="378906"/>
                </a:lnTo>
                <a:lnTo>
                  <a:pt x="1058238" y="429576"/>
                </a:lnTo>
                <a:lnTo>
                  <a:pt x="1065985" y="481490"/>
                </a:lnTo>
                <a:lnTo>
                  <a:pt x="1068600" y="534299"/>
                </a:lnTo>
                <a:lnTo>
                  <a:pt x="1066416" y="582932"/>
                </a:lnTo>
                <a:lnTo>
                  <a:pt x="1059991" y="630341"/>
                </a:lnTo>
                <a:lnTo>
                  <a:pt x="1049514" y="676338"/>
                </a:lnTo>
                <a:lnTo>
                  <a:pt x="1035172" y="720734"/>
                </a:lnTo>
                <a:lnTo>
                  <a:pt x="1017156" y="763341"/>
                </a:lnTo>
                <a:lnTo>
                  <a:pt x="995652" y="803971"/>
                </a:lnTo>
                <a:lnTo>
                  <a:pt x="970850" y="842434"/>
                </a:lnTo>
                <a:lnTo>
                  <a:pt x="942939" y="878542"/>
                </a:lnTo>
                <a:lnTo>
                  <a:pt x="912107" y="912107"/>
                </a:lnTo>
                <a:lnTo>
                  <a:pt x="878542" y="942939"/>
                </a:lnTo>
                <a:lnTo>
                  <a:pt x="842434" y="970850"/>
                </a:lnTo>
                <a:lnTo>
                  <a:pt x="803971" y="995652"/>
                </a:lnTo>
                <a:lnTo>
                  <a:pt x="763341" y="1017155"/>
                </a:lnTo>
                <a:lnTo>
                  <a:pt x="720734" y="1035172"/>
                </a:lnTo>
                <a:lnTo>
                  <a:pt x="676338" y="1049514"/>
                </a:lnTo>
                <a:lnTo>
                  <a:pt x="630341" y="1059991"/>
                </a:lnTo>
                <a:lnTo>
                  <a:pt x="582932" y="1066416"/>
                </a:lnTo>
                <a:lnTo>
                  <a:pt x="534299" y="1068599"/>
                </a:lnTo>
                <a:close/>
              </a:path>
            </a:pathLst>
          </a:custGeom>
          <a:solidFill>
            <a:srgbClr val="145B54"/>
          </a:solidFill>
        </p:spPr>
        <p:txBody>
          <a:bodyPr wrap="square" lIns="0" tIns="0" rIns="0" bIns="0" rtlCol="0"/>
          <a:lstStyle/>
          <a:p>
            <a:pPr marL="16933">
              <a:spcBef>
                <a:spcPts val="133"/>
              </a:spcBef>
            </a:pPr>
            <a:endParaRPr lang="en-IN" spc="-13" dirty="0">
              <a:solidFill>
                <a:srgbClr val="FFFFFF"/>
              </a:solidFill>
              <a:latin typeface="Roboto"/>
              <a:cs typeface="Roboto"/>
            </a:endParaRPr>
          </a:p>
          <a:p>
            <a:pPr marL="16933">
              <a:spcBef>
                <a:spcPts val="133"/>
              </a:spcBef>
            </a:pPr>
            <a:endParaRPr lang="en-IN" spc="-13" dirty="0">
              <a:solidFill>
                <a:srgbClr val="FFFFFF"/>
              </a:solidFill>
              <a:latin typeface="Roboto"/>
              <a:cs typeface="Roboto"/>
            </a:endParaRPr>
          </a:p>
          <a:p>
            <a:pPr marL="16933">
              <a:spcBef>
                <a:spcPts val="133"/>
              </a:spcBef>
            </a:pPr>
            <a:r>
              <a:rPr lang="en-IN" spc="-13" dirty="0">
                <a:solidFill>
                  <a:srgbClr val="FFFFFF"/>
                </a:solidFill>
                <a:latin typeface="Roboto"/>
                <a:cs typeface="Roboto"/>
              </a:rPr>
              <a:t>   Research</a:t>
            </a:r>
            <a:endParaRPr lang="en-IN" dirty="0">
              <a:latin typeface="Roboto"/>
              <a:cs typeface="Roboto"/>
            </a:endParaRPr>
          </a:p>
        </p:txBody>
      </p:sp>
      <p:pic>
        <p:nvPicPr>
          <p:cNvPr id="4" name="Picture 3">
            <a:extLst>
              <a:ext uri="{FF2B5EF4-FFF2-40B4-BE49-F238E27FC236}">
                <a16:creationId xmlns:a16="http://schemas.microsoft.com/office/drawing/2014/main" id="{030392CB-5CB1-4F6F-8E03-2635D931E3A9}"/>
              </a:ext>
            </a:extLst>
          </p:cNvPr>
          <p:cNvPicPr>
            <a:picLocks noChangeAspect="1"/>
          </p:cNvPicPr>
          <p:nvPr/>
        </p:nvPicPr>
        <p:blipFill>
          <a:blip r:embed="rId2"/>
          <a:stretch>
            <a:fillRect/>
          </a:stretch>
        </p:blipFill>
        <p:spPr>
          <a:xfrm>
            <a:off x="357874" y="2674028"/>
            <a:ext cx="10999342" cy="3087752"/>
          </a:xfrm>
          <a:prstGeom prst="rect">
            <a:avLst/>
          </a:prstGeom>
        </p:spPr>
      </p:pic>
    </p:spTree>
    <p:extLst>
      <p:ext uri="{BB962C8B-B14F-4D97-AF65-F5344CB8AC3E}">
        <p14:creationId xmlns:p14="http://schemas.microsoft.com/office/powerpoint/2010/main" val="3032978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29943"/>
            <a:ext cx="9924026" cy="940652"/>
          </a:xfrm>
          <a:prstGeom prst="rect">
            <a:avLst/>
          </a:prstGeom>
        </p:spPr>
        <p:txBody>
          <a:bodyPr vert="horz" wrap="square" lIns="0" tIns="260995" rIns="0" bIns="0" rtlCol="0" anchor="ctr">
            <a:spAutoFit/>
          </a:bodyPr>
          <a:lstStyle/>
          <a:p>
            <a:pPr marL="2401933">
              <a:lnSpc>
                <a:spcPct val="100000"/>
              </a:lnSpc>
              <a:spcBef>
                <a:spcPts val="133"/>
              </a:spcBef>
            </a:pPr>
            <a:r>
              <a:rPr spc="-27" dirty="0"/>
              <a:t>Reasons</a:t>
            </a:r>
            <a:r>
              <a:rPr spc="-193" dirty="0"/>
              <a:t> </a:t>
            </a:r>
            <a:r>
              <a:rPr spc="-13" dirty="0"/>
              <a:t>behind</a:t>
            </a:r>
            <a:r>
              <a:rPr spc="-193" dirty="0"/>
              <a:t> </a:t>
            </a:r>
            <a:r>
              <a:rPr dirty="0"/>
              <a:t>this</a:t>
            </a:r>
            <a:r>
              <a:rPr spc="-187" dirty="0"/>
              <a:t> </a:t>
            </a:r>
            <a:r>
              <a:rPr spc="-13" dirty="0"/>
              <a:t>attention</a:t>
            </a:r>
          </a:p>
        </p:txBody>
      </p:sp>
      <p:grpSp>
        <p:nvGrpSpPr>
          <p:cNvPr id="3" name="object 3"/>
          <p:cNvGrpSpPr/>
          <p:nvPr/>
        </p:nvGrpSpPr>
        <p:grpSpPr>
          <a:xfrm>
            <a:off x="5113139" y="1461443"/>
            <a:ext cx="1965960" cy="1036320"/>
            <a:chOff x="3834854" y="1096082"/>
            <a:chExt cx="1474470" cy="777240"/>
          </a:xfrm>
        </p:grpSpPr>
        <p:pic>
          <p:nvPicPr>
            <p:cNvPr id="4" name="object 4"/>
            <p:cNvPicPr/>
            <p:nvPr/>
          </p:nvPicPr>
          <p:blipFill>
            <a:blip r:embed="rId2" cstate="print"/>
            <a:stretch>
              <a:fillRect/>
            </a:stretch>
          </p:blipFill>
          <p:spPr>
            <a:xfrm>
              <a:off x="3834854" y="1096082"/>
              <a:ext cx="1474400" cy="777200"/>
            </a:xfrm>
            <a:prstGeom prst="rect">
              <a:avLst/>
            </a:prstGeom>
          </p:spPr>
        </p:pic>
        <p:pic>
          <p:nvPicPr>
            <p:cNvPr id="5" name="object 5"/>
            <p:cNvPicPr/>
            <p:nvPr/>
          </p:nvPicPr>
          <p:blipFill>
            <a:blip r:embed="rId3" cstate="print"/>
            <a:stretch>
              <a:fillRect/>
            </a:stretch>
          </p:blipFill>
          <p:spPr>
            <a:xfrm>
              <a:off x="3874854" y="1113082"/>
              <a:ext cx="1394399" cy="697199"/>
            </a:xfrm>
            <a:prstGeom prst="rect">
              <a:avLst/>
            </a:prstGeom>
          </p:spPr>
        </p:pic>
      </p:grpSp>
      <p:sp>
        <p:nvSpPr>
          <p:cNvPr id="6" name="object 6"/>
          <p:cNvSpPr txBox="1"/>
          <p:nvPr/>
        </p:nvSpPr>
        <p:spPr>
          <a:xfrm>
            <a:off x="5810906" y="1757762"/>
            <a:ext cx="570653" cy="324875"/>
          </a:xfrm>
          <a:prstGeom prst="rect">
            <a:avLst/>
          </a:prstGeom>
        </p:spPr>
        <p:txBody>
          <a:bodyPr vert="horz" wrap="square" lIns="0" tIns="16933" rIns="0" bIns="0" rtlCol="0">
            <a:spAutoFit/>
          </a:bodyPr>
          <a:lstStyle/>
          <a:p>
            <a:pPr marL="16933">
              <a:spcBef>
                <a:spcPts val="133"/>
              </a:spcBef>
            </a:pPr>
            <a:r>
              <a:rPr sz="2000" spc="-27" dirty="0">
                <a:latin typeface="Arial MT"/>
                <a:cs typeface="Arial MT"/>
              </a:rPr>
              <a:t>Data</a:t>
            </a:r>
            <a:endParaRPr sz="2000">
              <a:latin typeface="Arial MT"/>
              <a:cs typeface="Arial MT"/>
            </a:endParaRPr>
          </a:p>
        </p:txBody>
      </p:sp>
      <p:grpSp>
        <p:nvGrpSpPr>
          <p:cNvPr id="7" name="object 7"/>
          <p:cNvGrpSpPr/>
          <p:nvPr/>
        </p:nvGrpSpPr>
        <p:grpSpPr>
          <a:xfrm>
            <a:off x="6593239" y="2476611"/>
            <a:ext cx="2270760" cy="1806787"/>
            <a:chOff x="4944929" y="1857458"/>
            <a:chExt cx="1703070" cy="1355090"/>
          </a:xfrm>
        </p:grpSpPr>
        <p:pic>
          <p:nvPicPr>
            <p:cNvPr id="8" name="object 8"/>
            <p:cNvPicPr/>
            <p:nvPr/>
          </p:nvPicPr>
          <p:blipFill>
            <a:blip r:embed="rId4" cstate="print"/>
            <a:stretch>
              <a:fillRect/>
            </a:stretch>
          </p:blipFill>
          <p:spPr>
            <a:xfrm>
              <a:off x="4944929" y="1857458"/>
              <a:ext cx="593000" cy="593000"/>
            </a:xfrm>
            <a:prstGeom prst="rect">
              <a:avLst/>
            </a:prstGeom>
          </p:spPr>
        </p:pic>
        <p:pic>
          <p:nvPicPr>
            <p:cNvPr id="9" name="object 9"/>
            <p:cNvPicPr/>
            <p:nvPr/>
          </p:nvPicPr>
          <p:blipFill>
            <a:blip r:embed="rId5" cstate="print"/>
            <a:stretch>
              <a:fillRect/>
            </a:stretch>
          </p:blipFill>
          <p:spPr>
            <a:xfrm>
              <a:off x="4984929" y="1874458"/>
              <a:ext cx="512999" cy="512999"/>
            </a:xfrm>
            <a:prstGeom prst="rect">
              <a:avLst/>
            </a:prstGeom>
          </p:spPr>
        </p:pic>
        <p:pic>
          <p:nvPicPr>
            <p:cNvPr id="10" name="object 10"/>
            <p:cNvPicPr/>
            <p:nvPr/>
          </p:nvPicPr>
          <p:blipFill>
            <a:blip r:embed="rId2" cstate="print"/>
            <a:stretch>
              <a:fillRect/>
            </a:stretch>
          </p:blipFill>
          <p:spPr>
            <a:xfrm>
              <a:off x="5173520" y="2434748"/>
              <a:ext cx="1474400" cy="777200"/>
            </a:xfrm>
            <a:prstGeom prst="rect">
              <a:avLst/>
            </a:prstGeom>
          </p:spPr>
        </p:pic>
        <p:pic>
          <p:nvPicPr>
            <p:cNvPr id="11" name="object 11"/>
            <p:cNvPicPr/>
            <p:nvPr/>
          </p:nvPicPr>
          <p:blipFill>
            <a:blip r:embed="rId3" cstate="print"/>
            <a:stretch>
              <a:fillRect/>
            </a:stretch>
          </p:blipFill>
          <p:spPr>
            <a:xfrm>
              <a:off x="5213520" y="2451748"/>
              <a:ext cx="1394399" cy="697199"/>
            </a:xfrm>
            <a:prstGeom prst="rect">
              <a:avLst/>
            </a:prstGeom>
          </p:spPr>
        </p:pic>
      </p:grpSp>
      <p:sp>
        <p:nvSpPr>
          <p:cNvPr id="12" name="object 12"/>
          <p:cNvSpPr txBox="1"/>
          <p:nvPr/>
        </p:nvSpPr>
        <p:spPr>
          <a:xfrm>
            <a:off x="7045129" y="3402950"/>
            <a:ext cx="1671320" cy="612133"/>
          </a:xfrm>
          <a:prstGeom prst="rect">
            <a:avLst/>
          </a:prstGeom>
        </p:spPr>
        <p:txBody>
          <a:bodyPr vert="horz" wrap="square" lIns="0" tIns="47413" rIns="0" bIns="0" rtlCol="0">
            <a:spAutoFit/>
          </a:bodyPr>
          <a:lstStyle/>
          <a:p>
            <a:pPr marL="228594" marR="6773" indent="-212508">
              <a:lnSpc>
                <a:spcPts val="2200"/>
              </a:lnSpc>
              <a:spcBef>
                <a:spcPts val="373"/>
              </a:spcBef>
            </a:pPr>
            <a:r>
              <a:rPr sz="2000" spc="-13" dirty="0">
                <a:latin typeface="Arial MT"/>
                <a:cs typeface="Arial MT"/>
              </a:rPr>
              <a:t>Computational Resources</a:t>
            </a:r>
            <a:endParaRPr sz="2000">
              <a:latin typeface="Arial MT"/>
              <a:cs typeface="Arial MT"/>
            </a:endParaRPr>
          </a:p>
        </p:txBody>
      </p:sp>
      <p:grpSp>
        <p:nvGrpSpPr>
          <p:cNvPr id="13" name="object 13"/>
          <p:cNvGrpSpPr/>
          <p:nvPr/>
        </p:nvGrpSpPr>
        <p:grpSpPr>
          <a:xfrm>
            <a:off x="5113139" y="4261587"/>
            <a:ext cx="2271607" cy="1805940"/>
            <a:chOff x="3834854" y="3196190"/>
            <a:chExt cx="1703705" cy="1354455"/>
          </a:xfrm>
        </p:grpSpPr>
        <p:pic>
          <p:nvPicPr>
            <p:cNvPr id="14" name="object 14"/>
            <p:cNvPicPr/>
            <p:nvPr/>
          </p:nvPicPr>
          <p:blipFill>
            <a:blip r:embed="rId6" cstate="print"/>
            <a:stretch>
              <a:fillRect/>
            </a:stretch>
          </p:blipFill>
          <p:spPr>
            <a:xfrm>
              <a:off x="4945046" y="3196190"/>
              <a:ext cx="593000" cy="593000"/>
            </a:xfrm>
            <a:prstGeom prst="rect">
              <a:avLst/>
            </a:prstGeom>
          </p:spPr>
        </p:pic>
        <p:pic>
          <p:nvPicPr>
            <p:cNvPr id="15" name="object 15"/>
            <p:cNvPicPr/>
            <p:nvPr/>
          </p:nvPicPr>
          <p:blipFill>
            <a:blip r:embed="rId7" cstate="print"/>
            <a:stretch>
              <a:fillRect/>
            </a:stretch>
          </p:blipFill>
          <p:spPr>
            <a:xfrm>
              <a:off x="4985046" y="3213190"/>
              <a:ext cx="512999" cy="512999"/>
            </a:xfrm>
            <a:prstGeom prst="rect">
              <a:avLst/>
            </a:prstGeom>
          </p:spPr>
        </p:pic>
        <p:pic>
          <p:nvPicPr>
            <p:cNvPr id="16" name="object 16"/>
            <p:cNvPicPr/>
            <p:nvPr/>
          </p:nvPicPr>
          <p:blipFill>
            <a:blip r:embed="rId2" cstate="print"/>
            <a:stretch>
              <a:fillRect/>
            </a:stretch>
          </p:blipFill>
          <p:spPr>
            <a:xfrm>
              <a:off x="3834854" y="3773415"/>
              <a:ext cx="1474400" cy="777200"/>
            </a:xfrm>
            <a:prstGeom prst="rect">
              <a:avLst/>
            </a:prstGeom>
          </p:spPr>
        </p:pic>
        <p:pic>
          <p:nvPicPr>
            <p:cNvPr id="17" name="object 17"/>
            <p:cNvPicPr/>
            <p:nvPr/>
          </p:nvPicPr>
          <p:blipFill>
            <a:blip r:embed="rId3" cstate="print"/>
            <a:stretch>
              <a:fillRect/>
            </a:stretch>
          </p:blipFill>
          <p:spPr>
            <a:xfrm>
              <a:off x="3874854" y="3790415"/>
              <a:ext cx="1394399" cy="697199"/>
            </a:xfrm>
            <a:prstGeom prst="rect">
              <a:avLst/>
            </a:prstGeom>
          </p:spPr>
        </p:pic>
      </p:grpSp>
      <p:sp>
        <p:nvSpPr>
          <p:cNvPr id="18" name="object 18"/>
          <p:cNvSpPr txBox="1"/>
          <p:nvPr/>
        </p:nvSpPr>
        <p:spPr>
          <a:xfrm>
            <a:off x="5394372" y="5327539"/>
            <a:ext cx="1403773" cy="324875"/>
          </a:xfrm>
          <a:prstGeom prst="rect">
            <a:avLst/>
          </a:prstGeom>
        </p:spPr>
        <p:txBody>
          <a:bodyPr vert="horz" wrap="square" lIns="0" tIns="16933" rIns="0" bIns="0" rtlCol="0">
            <a:spAutoFit/>
          </a:bodyPr>
          <a:lstStyle/>
          <a:p>
            <a:pPr marL="16933">
              <a:spcBef>
                <a:spcPts val="133"/>
              </a:spcBef>
            </a:pPr>
            <a:r>
              <a:rPr sz="2000" spc="-13" dirty="0">
                <a:latin typeface="Arial MT"/>
                <a:cs typeface="Arial MT"/>
              </a:rPr>
              <a:t>Applications</a:t>
            </a:r>
            <a:endParaRPr sz="2000">
              <a:latin typeface="Arial MT"/>
              <a:cs typeface="Arial MT"/>
            </a:endParaRPr>
          </a:p>
        </p:txBody>
      </p:sp>
      <p:grpSp>
        <p:nvGrpSpPr>
          <p:cNvPr id="19" name="object 19"/>
          <p:cNvGrpSpPr/>
          <p:nvPr/>
        </p:nvGrpSpPr>
        <p:grpSpPr>
          <a:xfrm>
            <a:off x="3328250" y="3246331"/>
            <a:ext cx="2271607" cy="1806787"/>
            <a:chOff x="2496187" y="2434748"/>
            <a:chExt cx="1703705" cy="1355090"/>
          </a:xfrm>
        </p:grpSpPr>
        <p:pic>
          <p:nvPicPr>
            <p:cNvPr id="20" name="object 20"/>
            <p:cNvPicPr/>
            <p:nvPr/>
          </p:nvPicPr>
          <p:blipFill>
            <a:blip r:embed="rId4" cstate="print"/>
            <a:stretch>
              <a:fillRect/>
            </a:stretch>
          </p:blipFill>
          <p:spPr>
            <a:xfrm>
              <a:off x="3606316" y="3196307"/>
              <a:ext cx="593000" cy="593000"/>
            </a:xfrm>
            <a:prstGeom prst="rect">
              <a:avLst/>
            </a:prstGeom>
          </p:spPr>
        </p:pic>
        <p:pic>
          <p:nvPicPr>
            <p:cNvPr id="21" name="object 21"/>
            <p:cNvPicPr/>
            <p:nvPr/>
          </p:nvPicPr>
          <p:blipFill>
            <a:blip r:embed="rId8" cstate="print"/>
            <a:stretch>
              <a:fillRect/>
            </a:stretch>
          </p:blipFill>
          <p:spPr>
            <a:xfrm>
              <a:off x="3646315" y="3213307"/>
              <a:ext cx="512999" cy="512999"/>
            </a:xfrm>
            <a:prstGeom prst="rect">
              <a:avLst/>
            </a:prstGeom>
          </p:spPr>
        </p:pic>
        <p:pic>
          <p:nvPicPr>
            <p:cNvPr id="22" name="object 22"/>
            <p:cNvPicPr/>
            <p:nvPr/>
          </p:nvPicPr>
          <p:blipFill>
            <a:blip r:embed="rId2" cstate="print"/>
            <a:stretch>
              <a:fillRect/>
            </a:stretch>
          </p:blipFill>
          <p:spPr>
            <a:xfrm>
              <a:off x="2496187" y="2434748"/>
              <a:ext cx="1474400" cy="777200"/>
            </a:xfrm>
            <a:prstGeom prst="rect">
              <a:avLst/>
            </a:prstGeom>
          </p:spPr>
        </p:pic>
        <p:pic>
          <p:nvPicPr>
            <p:cNvPr id="23" name="object 23"/>
            <p:cNvPicPr/>
            <p:nvPr/>
          </p:nvPicPr>
          <p:blipFill>
            <a:blip r:embed="rId3" cstate="print"/>
            <a:stretch>
              <a:fillRect/>
            </a:stretch>
          </p:blipFill>
          <p:spPr>
            <a:xfrm>
              <a:off x="2536187" y="2451748"/>
              <a:ext cx="1394399" cy="697199"/>
            </a:xfrm>
            <a:prstGeom prst="rect">
              <a:avLst/>
            </a:prstGeom>
          </p:spPr>
        </p:pic>
      </p:grpSp>
      <p:sp>
        <p:nvSpPr>
          <p:cNvPr id="24" name="object 24"/>
          <p:cNvSpPr txBox="1"/>
          <p:nvPr/>
        </p:nvSpPr>
        <p:spPr>
          <a:xfrm>
            <a:off x="3750745" y="3542650"/>
            <a:ext cx="1120987" cy="324875"/>
          </a:xfrm>
          <a:prstGeom prst="rect">
            <a:avLst/>
          </a:prstGeom>
        </p:spPr>
        <p:txBody>
          <a:bodyPr vert="horz" wrap="square" lIns="0" tIns="16933" rIns="0" bIns="0" rtlCol="0">
            <a:spAutoFit/>
          </a:bodyPr>
          <a:lstStyle/>
          <a:p>
            <a:pPr marL="16933">
              <a:spcBef>
                <a:spcPts val="133"/>
              </a:spcBef>
            </a:pPr>
            <a:r>
              <a:rPr sz="2000" spc="-13" dirty="0">
                <a:latin typeface="Arial MT"/>
                <a:cs typeface="Arial MT"/>
              </a:rPr>
              <a:t>Research</a:t>
            </a:r>
            <a:endParaRPr sz="2000">
              <a:latin typeface="Arial MT"/>
              <a:cs typeface="Arial MT"/>
            </a:endParaRPr>
          </a:p>
        </p:txBody>
      </p:sp>
      <p:grpSp>
        <p:nvGrpSpPr>
          <p:cNvPr id="25" name="object 25"/>
          <p:cNvGrpSpPr/>
          <p:nvPr/>
        </p:nvGrpSpPr>
        <p:grpSpPr>
          <a:xfrm>
            <a:off x="4808264" y="2476767"/>
            <a:ext cx="790787" cy="790787"/>
            <a:chOff x="3606198" y="1857575"/>
            <a:chExt cx="593090" cy="593090"/>
          </a:xfrm>
        </p:grpSpPr>
        <p:pic>
          <p:nvPicPr>
            <p:cNvPr id="26" name="object 26"/>
            <p:cNvPicPr/>
            <p:nvPr/>
          </p:nvPicPr>
          <p:blipFill>
            <a:blip r:embed="rId6" cstate="print"/>
            <a:stretch>
              <a:fillRect/>
            </a:stretch>
          </p:blipFill>
          <p:spPr>
            <a:xfrm>
              <a:off x="3606198" y="1857575"/>
              <a:ext cx="593000" cy="593000"/>
            </a:xfrm>
            <a:prstGeom prst="rect">
              <a:avLst/>
            </a:prstGeom>
          </p:spPr>
        </p:pic>
        <p:pic>
          <p:nvPicPr>
            <p:cNvPr id="27" name="object 27"/>
            <p:cNvPicPr/>
            <p:nvPr/>
          </p:nvPicPr>
          <p:blipFill>
            <a:blip r:embed="rId9" cstate="print"/>
            <a:stretch>
              <a:fillRect/>
            </a:stretch>
          </p:blipFill>
          <p:spPr>
            <a:xfrm>
              <a:off x="3646197" y="1874575"/>
              <a:ext cx="512999" cy="512999"/>
            </a:xfrm>
            <a:prstGeom prst="rect">
              <a:avLst/>
            </a:prstGeom>
          </p:spPr>
        </p:pic>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95850"/>
            <a:ext cx="10582787" cy="694207"/>
          </a:xfrm>
          <a:prstGeom prst="rect">
            <a:avLst/>
          </a:prstGeom>
        </p:spPr>
        <p:txBody>
          <a:bodyPr vert="horz" wrap="square" lIns="0" tIns="16933" rIns="0" bIns="0" rtlCol="0" anchor="ctr">
            <a:spAutoFit/>
          </a:bodyPr>
          <a:lstStyle/>
          <a:p>
            <a:pPr marL="2026869">
              <a:lnSpc>
                <a:spcPct val="100000"/>
              </a:lnSpc>
              <a:spcBef>
                <a:spcPts val="133"/>
              </a:spcBef>
            </a:pPr>
            <a:r>
              <a:rPr spc="-13" dirty="0">
                <a:solidFill>
                  <a:srgbClr val="EE3D24"/>
                </a:solidFill>
              </a:rPr>
              <a:t>Exponential</a:t>
            </a:r>
            <a:r>
              <a:rPr spc="-180" dirty="0">
                <a:solidFill>
                  <a:srgbClr val="EE3D24"/>
                </a:solidFill>
              </a:rPr>
              <a:t> </a:t>
            </a:r>
            <a:r>
              <a:rPr dirty="0">
                <a:solidFill>
                  <a:srgbClr val="EE3D24"/>
                </a:solidFill>
              </a:rPr>
              <a:t>Data</a:t>
            </a:r>
            <a:r>
              <a:rPr spc="-160" dirty="0">
                <a:solidFill>
                  <a:srgbClr val="EE3D24"/>
                </a:solidFill>
              </a:rPr>
              <a:t> </a:t>
            </a:r>
            <a:r>
              <a:rPr spc="-13" dirty="0">
                <a:solidFill>
                  <a:srgbClr val="EE3D24"/>
                </a:solidFill>
              </a:rPr>
              <a:t>Growth</a:t>
            </a:r>
            <a:r>
              <a:rPr spc="-167" dirty="0">
                <a:solidFill>
                  <a:srgbClr val="EE3D24"/>
                </a:solidFill>
              </a:rPr>
              <a:t> </a:t>
            </a:r>
            <a:r>
              <a:rPr dirty="0">
                <a:solidFill>
                  <a:srgbClr val="EE3D24"/>
                </a:solidFill>
              </a:rPr>
              <a:t>since</a:t>
            </a:r>
            <a:r>
              <a:rPr spc="-160" dirty="0">
                <a:solidFill>
                  <a:srgbClr val="EE3D24"/>
                </a:solidFill>
              </a:rPr>
              <a:t> </a:t>
            </a:r>
            <a:r>
              <a:rPr spc="-27" dirty="0">
                <a:solidFill>
                  <a:srgbClr val="EE3D24"/>
                </a:solidFill>
              </a:rPr>
              <a:t>2013</a:t>
            </a:r>
          </a:p>
        </p:txBody>
      </p:sp>
      <p:grpSp>
        <p:nvGrpSpPr>
          <p:cNvPr id="3" name="object 3"/>
          <p:cNvGrpSpPr/>
          <p:nvPr/>
        </p:nvGrpSpPr>
        <p:grpSpPr>
          <a:xfrm>
            <a:off x="1435447" y="2162471"/>
            <a:ext cx="1453727" cy="780627"/>
            <a:chOff x="1076585" y="1621853"/>
            <a:chExt cx="1090295" cy="585470"/>
          </a:xfrm>
        </p:grpSpPr>
        <p:pic>
          <p:nvPicPr>
            <p:cNvPr id="4" name="object 4"/>
            <p:cNvPicPr/>
            <p:nvPr/>
          </p:nvPicPr>
          <p:blipFill>
            <a:blip r:embed="rId2" cstate="print"/>
            <a:stretch>
              <a:fillRect/>
            </a:stretch>
          </p:blipFill>
          <p:spPr>
            <a:xfrm>
              <a:off x="1076585" y="1621853"/>
              <a:ext cx="1089800" cy="584900"/>
            </a:xfrm>
            <a:prstGeom prst="rect">
              <a:avLst/>
            </a:prstGeom>
          </p:spPr>
        </p:pic>
        <p:pic>
          <p:nvPicPr>
            <p:cNvPr id="5" name="object 5"/>
            <p:cNvPicPr/>
            <p:nvPr/>
          </p:nvPicPr>
          <p:blipFill>
            <a:blip r:embed="rId3" cstate="print"/>
            <a:stretch>
              <a:fillRect/>
            </a:stretch>
          </p:blipFill>
          <p:spPr>
            <a:xfrm>
              <a:off x="1116585" y="1638852"/>
              <a:ext cx="1009799" cy="504899"/>
            </a:xfrm>
            <a:prstGeom prst="rect">
              <a:avLst/>
            </a:prstGeom>
          </p:spPr>
        </p:pic>
      </p:grpSp>
      <p:sp>
        <p:nvSpPr>
          <p:cNvPr id="6" name="object 6"/>
          <p:cNvSpPr txBox="1"/>
          <p:nvPr/>
        </p:nvSpPr>
        <p:spPr>
          <a:xfrm>
            <a:off x="1966393" y="2392993"/>
            <a:ext cx="392007" cy="222219"/>
          </a:xfrm>
          <a:prstGeom prst="rect">
            <a:avLst/>
          </a:prstGeom>
        </p:spPr>
        <p:txBody>
          <a:bodyPr vert="horz" wrap="square" lIns="0" tIns="16933" rIns="0" bIns="0" rtlCol="0">
            <a:spAutoFit/>
          </a:bodyPr>
          <a:lstStyle/>
          <a:p>
            <a:pPr marL="16933">
              <a:spcBef>
                <a:spcPts val="133"/>
              </a:spcBef>
            </a:pPr>
            <a:r>
              <a:rPr sz="1333" spc="-27" dirty="0">
                <a:latin typeface="Arial MT"/>
                <a:cs typeface="Arial MT"/>
              </a:rPr>
              <a:t>Data</a:t>
            </a:r>
            <a:endParaRPr sz="1333">
              <a:latin typeface="Arial MT"/>
              <a:cs typeface="Arial MT"/>
            </a:endParaRPr>
          </a:p>
        </p:txBody>
      </p:sp>
      <p:sp>
        <p:nvSpPr>
          <p:cNvPr id="7" name="object 7"/>
          <p:cNvSpPr txBox="1"/>
          <p:nvPr/>
        </p:nvSpPr>
        <p:spPr>
          <a:xfrm>
            <a:off x="506834" y="3630118"/>
            <a:ext cx="3494193" cy="1626557"/>
          </a:xfrm>
          <a:prstGeom prst="rect">
            <a:avLst/>
          </a:prstGeom>
        </p:spPr>
        <p:txBody>
          <a:bodyPr vert="horz" wrap="square" lIns="0" tIns="11007" rIns="0" bIns="0" rtlCol="0">
            <a:spAutoFit/>
          </a:bodyPr>
          <a:lstStyle/>
          <a:p>
            <a:pPr marL="2543323" indent="-2544170">
              <a:lnSpc>
                <a:spcPts val="1400"/>
              </a:lnSpc>
              <a:spcBef>
                <a:spcPts val="87"/>
              </a:spcBef>
              <a:tabLst>
                <a:tab pos="2401933" algn="l"/>
              </a:tabLst>
            </a:pPr>
            <a:r>
              <a:rPr sz="2000" spc="-20" baseline="-31000" dirty="0">
                <a:latin typeface="Arial MT"/>
                <a:cs typeface="Arial MT"/>
              </a:rPr>
              <a:t>Research</a:t>
            </a:r>
            <a:r>
              <a:rPr sz="2000" baseline="-31000" dirty="0">
                <a:latin typeface="Arial MT"/>
                <a:cs typeface="Arial MT"/>
              </a:rPr>
              <a:t>	</a:t>
            </a:r>
            <a:r>
              <a:rPr sz="1333" spc="-13" dirty="0">
                <a:latin typeface="Arial MT"/>
                <a:cs typeface="Arial MT"/>
              </a:rPr>
              <a:t>Computational Resources</a:t>
            </a: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spcBef>
                <a:spcPts val="200"/>
              </a:spcBef>
            </a:pPr>
            <a:endParaRPr sz="1333">
              <a:latin typeface="Arial MT"/>
              <a:cs typeface="Arial MT"/>
            </a:endParaRPr>
          </a:p>
          <a:p>
            <a:pPr marR="172716" algn="ctr"/>
            <a:r>
              <a:rPr sz="1333" spc="-13" dirty="0">
                <a:latin typeface="Arial MT"/>
                <a:cs typeface="Arial MT"/>
              </a:rPr>
              <a:t>Applications</a:t>
            </a:r>
            <a:endParaRPr sz="1333">
              <a:latin typeface="Arial MT"/>
              <a:cs typeface="Arial MT"/>
            </a:endParaRPr>
          </a:p>
        </p:txBody>
      </p:sp>
      <p:grpSp>
        <p:nvGrpSpPr>
          <p:cNvPr id="8" name="object 8"/>
          <p:cNvGrpSpPr/>
          <p:nvPr/>
        </p:nvGrpSpPr>
        <p:grpSpPr>
          <a:xfrm>
            <a:off x="142397" y="2897803"/>
            <a:ext cx="4039447" cy="2631440"/>
            <a:chOff x="106797" y="2173352"/>
            <a:chExt cx="3029585" cy="1973580"/>
          </a:xfrm>
        </p:grpSpPr>
        <p:pic>
          <p:nvPicPr>
            <p:cNvPr id="9" name="object 9"/>
            <p:cNvPicPr/>
            <p:nvPr/>
          </p:nvPicPr>
          <p:blipFill>
            <a:blip r:embed="rId4" cstate="print"/>
            <a:stretch>
              <a:fillRect/>
            </a:stretch>
          </p:blipFill>
          <p:spPr>
            <a:xfrm>
              <a:off x="1880428" y="2173352"/>
              <a:ext cx="452000" cy="452000"/>
            </a:xfrm>
            <a:prstGeom prst="rect">
              <a:avLst/>
            </a:prstGeom>
          </p:spPr>
        </p:pic>
        <p:pic>
          <p:nvPicPr>
            <p:cNvPr id="10" name="object 10"/>
            <p:cNvPicPr/>
            <p:nvPr/>
          </p:nvPicPr>
          <p:blipFill>
            <a:blip r:embed="rId5" cstate="print"/>
            <a:stretch>
              <a:fillRect/>
            </a:stretch>
          </p:blipFill>
          <p:spPr>
            <a:xfrm>
              <a:off x="1920428" y="2190352"/>
              <a:ext cx="371999" cy="371999"/>
            </a:xfrm>
            <a:prstGeom prst="rect">
              <a:avLst/>
            </a:prstGeom>
          </p:spPr>
        </p:pic>
        <p:pic>
          <p:nvPicPr>
            <p:cNvPr id="11" name="object 11"/>
            <p:cNvPicPr/>
            <p:nvPr/>
          </p:nvPicPr>
          <p:blipFill>
            <a:blip r:embed="rId2" cstate="print"/>
            <a:stretch>
              <a:fillRect/>
            </a:stretch>
          </p:blipFill>
          <p:spPr>
            <a:xfrm>
              <a:off x="2046373" y="2591640"/>
              <a:ext cx="1089800" cy="584900"/>
            </a:xfrm>
            <a:prstGeom prst="rect">
              <a:avLst/>
            </a:prstGeom>
          </p:spPr>
        </p:pic>
        <p:pic>
          <p:nvPicPr>
            <p:cNvPr id="12" name="object 12"/>
            <p:cNvPicPr/>
            <p:nvPr/>
          </p:nvPicPr>
          <p:blipFill>
            <a:blip r:embed="rId3" cstate="print"/>
            <a:stretch>
              <a:fillRect/>
            </a:stretch>
          </p:blipFill>
          <p:spPr>
            <a:xfrm>
              <a:off x="2086374" y="2608640"/>
              <a:ext cx="1009799" cy="504899"/>
            </a:xfrm>
            <a:prstGeom prst="rect">
              <a:avLst/>
            </a:prstGeom>
          </p:spPr>
        </p:pic>
        <p:pic>
          <p:nvPicPr>
            <p:cNvPr id="13" name="object 13"/>
            <p:cNvPicPr/>
            <p:nvPr/>
          </p:nvPicPr>
          <p:blipFill>
            <a:blip r:embed="rId6" cstate="print"/>
            <a:stretch>
              <a:fillRect/>
            </a:stretch>
          </p:blipFill>
          <p:spPr>
            <a:xfrm>
              <a:off x="1880299" y="3143009"/>
              <a:ext cx="452000" cy="452000"/>
            </a:xfrm>
            <a:prstGeom prst="rect">
              <a:avLst/>
            </a:prstGeom>
          </p:spPr>
        </p:pic>
        <p:pic>
          <p:nvPicPr>
            <p:cNvPr id="14" name="object 14"/>
            <p:cNvPicPr/>
            <p:nvPr/>
          </p:nvPicPr>
          <p:blipFill>
            <a:blip r:embed="rId7" cstate="print"/>
            <a:stretch>
              <a:fillRect/>
            </a:stretch>
          </p:blipFill>
          <p:spPr>
            <a:xfrm>
              <a:off x="1920299" y="3160009"/>
              <a:ext cx="371999" cy="372000"/>
            </a:xfrm>
            <a:prstGeom prst="rect">
              <a:avLst/>
            </a:prstGeom>
          </p:spPr>
        </p:pic>
        <p:pic>
          <p:nvPicPr>
            <p:cNvPr id="15" name="object 15"/>
            <p:cNvPicPr/>
            <p:nvPr/>
          </p:nvPicPr>
          <p:blipFill>
            <a:blip r:embed="rId2" cstate="print"/>
            <a:stretch>
              <a:fillRect/>
            </a:stretch>
          </p:blipFill>
          <p:spPr>
            <a:xfrm>
              <a:off x="1076585" y="3561429"/>
              <a:ext cx="1089800" cy="584900"/>
            </a:xfrm>
            <a:prstGeom prst="rect">
              <a:avLst/>
            </a:prstGeom>
          </p:spPr>
        </p:pic>
        <p:pic>
          <p:nvPicPr>
            <p:cNvPr id="16" name="object 16"/>
            <p:cNvPicPr/>
            <p:nvPr/>
          </p:nvPicPr>
          <p:blipFill>
            <a:blip r:embed="rId3" cstate="print"/>
            <a:stretch>
              <a:fillRect/>
            </a:stretch>
          </p:blipFill>
          <p:spPr>
            <a:xfrm>
              <a:off x="1116584" y="3578429"/>
              <a:ext cx="1009799" cy="504899"/>
            </a:xfrm>
            <a:prstGeom prst="rect">
              <a:avLst/>
            </a:prstGeom>
          </p:spPr>
        </p:pic>
        <p:pic>
          <p:nvPicPr>
            <p:cNvPr id="17" name="object 17"/>
            <p:cNvPicPr/>
            <p:nvPr/>
          </p:nvPicPr>
          <p:blipFill>
            <a:blip r:embed="rId4" cstate="print"/>
            <a:stretch>
              <a:fillRect/>
            </a:stretch>
          </p:blipFill>
          <p:spPr>
            <a:xfrm>
              <a:off x="910642" y="3142880"/>
              <a:ext cx="452000" cy="452000"/>
            </a:xfrm>
            <a:prstGeom prst="rect">
              <a:avLst/>
            </a:prstGeom>
          </p:spPr>
        </p:pic>
        <p:pic>
          <p:nvPicPr>
            <p:cNvPr id="18" name="object 18"/>
            <p:cNvPicPr/>
            <p:nvPr/>
          </p:nvPicPr>
          <p:blipFill>
            <a:blip r:embed="rId8" cstate="print"/>
            <a:stretch>
              <a:fillRect/>
            </a:stretch>
          </p:blipFill>
          <p:spPr>
            <a:xfrm>
              <a:off x="950642" y="3159880"/>
              <a:ext cx="371999" cy="371999"/>
            </a:xfrm>
            <a:prstGeom prst="rect">
              <a:avLst/>
            </a:prstGeom>
          </p:spPr>
        </p:pic>
        <p:pic>
          <p:nvPicPr>
            <p:cNvPr id="19" name="object 19"/>
            <p:cNvPicPr/>
            <p:nvPr/>
          </p:nvPicPr>
          <p:blipFill>
            <a:blip r:embed="rId2" cstate="print"/>
            <a:stretch>
              <a:fillRect/>
            </a:stretch>
          </p:blipFill>
          <p:spPr>
            <a:xfrm>
              <a:off x="106797" y="2591640"/>
              <a:ext cx="1089800" cy="584900"/>
            </a:xfrm>
            <a:prstGeom prst="rect">
              <a:avLst/>
            </a:prstGeom>
          </p:spPr>
        </p:pic>
        <p:pic>
          <p:nvPicPr>
            <p:cNvPr id="20" name="object 20"/>
            <p:cNvPicPr/>
            <p:nvPr/>
          </p:nvPicPr>
          <p:blipFill>
            <a:blip r:embed="rId3" cstate="print"/>
            <a:stretch>
              <a:fillRect/>
            </a:stretch>
          </p:blipFill>
          <p:spPr>
            <a:xfrm>
              <a:off x="146797" y="2608640"/>
              <a:ext cx="1009799" cy="504899"/>
            </a:xfrm>
            <a:prstGeom prst="rect">
              <a:avLst/>
            </a:prstGeom>
          </p:spPr>
        </p:pic>
      </p:grpSp>
      <p:grpSp>
        <p:nvGrpSpPr>
          <p:cNvPr id="21" name="object 21"/>
          <p:cNvGrpSpPr/>
          <p:nvPr/>
        </p:nvGrpSpPr>
        <p:grpSpPr>
          <a:xfrm>
            <a:off x="108805" y="2897631"/>
            <a:ext cx="4114800" cy="2723727"/>
            <a:chOff x="81604" y="2173223"/>
            <a:chExt cx="3086100" cy="2042795"/>
          </a:xfrm>
        </p:grpSpPr>
        <p:pic>
          <p:nvPicPr>
            <p:cNvPr id="22" name="object 22"/>
            <p:cNvPicPr/>
            <p:nvPr/>
          </p:nvPicPr>
          <p:blipFill>
            <a:blip r:embed="rId6" cstate="print"/>
            <a:stretch>
              <a:fillRect/>
            </a:stretch>
          </p:blipFill>
          <p:spPr>
            <a:xfrm>
              <a:off x="910771" y="2173223"/>
              <a:ext cx="452000" cy="452000"/>
            </a:xfrm>
            <a:prstGeom prst="rect">
              <a:avLst/>
            </a:prstGeom>
          </p:spPr>
        </p:pic>
        <p:pic>
          <p:nvPicPr>
            <p:cNvPr id="23" name="object 23"/>
            <p:cNvPicPr/>
            <p:nvPr/>
          </p:nvPicPr>
          <p:blipFill>
            <a:blip r:embed="rId9" cstate="print"/>
            <a:stretch>
              <a:fillRect/>
            </a:stretch>
          </p:blipFill>
          <p:spPr>
            <a:xfrm>
              <a:off x="950771" y="2190223"/>
              <a:ext cx="371999" cy="371999"/>
            </a:xfrm>
            <a:prstGeom prst="rect">
              <a:avLst/>
            </a:prstGeom>
          </p:spPr>
        </p:pic>
        <p:sp>
          <p:nvSpPr>
            <p:cNvPr id="24" name="object 24"/>
            <p:cNvSpPr/>
            <p:nvPr/>
          </p:nvSpPr>
          <p:spPr>
            <a:xfrm>
              <a:off x="81604" y="2183777"/>
              <a:ext cx="3086100" cy="2032635"/>
            </a:xfrm>
            <a:custGeom>
              <a:avLst/>
              <a:gdLst/>
              <a:ahLst/>
              <a:cxnLst/>
              <a:rect l="l" t="t" r="r" b="b"/>
              <a:pathLst>
                <a:path w="3086100" h="2032635">
                  <a:moveTo>
                    <a:pt x="3085499" y="2032199"/>
                  </a:moveTo>
                  <a:lnTo>
                    <a:pt x="0" y="2032199"/>
                  </a:lnTo>
                  <a:lnTo>
                    <a:pt x="0" y="0"/>
                  </a:lnTo>
                  <a:lnTo>
                    <a:pt x="3085499" y="0"/>
                  </a:lnTo>
                  <a:lnTo>
                    <a:pt x="3085499" y="2032199"/>
                  </a:lnTo>
                  <a:close/>
                </a:path>
              </a:pathLst>
            </a:custGeom>
            <a:solidFill>
              <a:srgbClr val="FFFFFF">
                <a:alpha val="76858"/>
              </a:srgbClr>
            </a:solidFill>
          </p:spPr>
          <p:txBody>
            <a:bodyPr wrap="square" lIns="0" tIns="0" rIns="0" bIns="0" rtlCol="0"/>
            <a:lstStyle/>
            <a:p>
              <a:endParaRPr sz="2400"/>
            </a:p>
          </p:txBody>
        </p:sp>
      </p:grpSp>
      <p:sp>
        <p:nvSpPr>
          <p:cNvPr id="25" name="object 25"/>
          <p:cNvSpPr txBox="1"/>
          <p:nvPr/>
        </p:nvSpPr>
        <p:spPr>
          <a:xfrm>
            <a:off x="5895633" y="4886450"/>
            <a:ext cx="5003800" cy="242866"/>
          </a:xfrm>
          <a:prstGeom prst="rect">
            <a:avLst/>
          </a:prstGeom>
        </p:spPr>
        <p:txBody>
          <a:bodyPr vert="horz" wrap="square" lIns="0" tIns="16933" rIns="0" bIns="0" rtlCol="0">
            <a:spAutoFit/>
          </a:bodyPr>
          <a:lstStyle/>
          <a:p>
            <a:pPr marL="16933">
              <a:spcBef>
                <a:spcPts val="133"/>
              </a:spcBef>
            </a:pPr>
            <a:r>
              <a:rPr sz="1467" dirty="0">
                <a:latin typeface="Arial MT"/>
                <a:cs typeface="Arial MT"/>
              </a:rPr>
              <a:t>Source:</a:t>
            </a:r>
            <a:r>
              <a:rPr sz="1467" spc="67" dirty="0">
                <a:latin typeface="Arial MT"/>
                <a:cs typeface="Arial MT"/>
              </a:rPr>
              <a:t> </a:t>
            </a:r>
            <a:r>
              <a:rPr sz="1067" u="sng" spc="-13" dirty="0">
                <a:solidFill>
                  <a:srgbClr val="0097A7"/>
                </a:solidFill>
                <a:uFill>
                  <a:solidFill>
                    <a:srgbClr val="0097A7"/>
                  </a:solidFill>
                </a:uFill>
                <a:latin typeface="Arial MT"/>
                <a:cs typeface="Arial MT"/>
                <a:hlinkClick r:id="rId10"/>
              </a:rPr>
              <a:t>https://fortune.com/2018/09/24/business-strategy-technology-mckinsey/</a:t>
            </a:r>
            <a:endParaRPr sz="1067">
              <a:latin typeface="Arial MT"/>
              <a:cs typeface="Arial MT"/>
            </a:endParaRPr>
          </a:p>
        </p:txBody>
      </p:sp>
      <p:pic>
        <p:nvPicPr>
          <p:cNvPr id="26" name="object 26"/>
          <p:cNvPicPr/>
          <p:nvPr/>
        </p:nvPicPr>
        <p:blipFill>
          <a:blip r:embed="rId11" cstate="print"/>
          <a:stretch>
            <a:fillRect/>
          </a:stretch>
        </p:blipFill>
        <p:spPr>
          <a:xfrm>
            <a:off x="5442007" y="1841528"/>
            <a:ext cx="5840643" cy="305660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56520"/>
            <a:ext cx="9933858" cy="694207"/>
          </a:xfrm>
          <a:prstGeom prst="rect">
            <a:avLst/>
          </a:prstGeom>
        </p:spPr>
        <p:txBody>
          <a:bodyPr vert="horz" wrap="square" lIns="0" tIns="16933" rIns="0" bIns="0" rtlCol="0" anchor="ctr">
            <a:spAutoFit/>
          </a:bodyPr>
          <a:lstStyle/>
          <a:p>
            <a:pPr marL="2586502">
              <a:lnSpc>
                <a:spcPct val="100000"/>
              </a:lnSpc>
              <a:spcBef>
                <a:spcPts val="133"/>
              </a:spcBef>
            </a:pPr>
            <a:r>
              <a:rPr spc="-27" dirty="0">
                <a:solidFill>
                  <a:srgbClr val="EE3D24"/>
                </a:solidFill>
              </a:rPr>
              <a:t>Reduction</a:t>
            </a:r>
            <a:r>
              <a:rPr spc="-160" dirty="0">
                <a:solidFill>
                  <a:srgbClr val="EE3D24"/>
                </a:solidFill>
              </a:rPr>
              <a:t> </a:t>
            </a:r>
            <a:r>
              <a:rPr dirty="0">
                <a:solidFill>
                  <a:srgbClr val="EE3D24"/>
                </a:solidFill>
              </a:rPr>
              <a:t>in</a:t>
            </a:r>
            <a:r>
              <a:rPr spc="-160" dirty="0">
                <a:solidFill>
                  <a:srgbClr val="EE3D24"/>
                </a:solidFill>
              </a:rPr>
              <a:t> </a:t>
            </a:r>
            <a:r>
              <a:rPr dirty="0">
                <a:solidFill>
                  <a:srgbClr val="EE3D24"/>
                </a:solidFill>
              </a:rPr>
              <a:t>Data</a:t>
            </a:r>
            <a:r>
              <a:rPr spc="-160" dirty="0">
                <a:solidFill>
                  <a:srgbClr val="EE3D24"/>
                </a:solidFill>
              </a:rPr>
              <a:t> </a:t>
            </a:r>
            <a:r>
              <a:rPr spc="-27" dirty="0">
                <a:solidFill>
                  <a:srgbClr val="EE3D24"/>
                </a:solidFill>
              </a:rPr>
              <a:t>Storage</a:t>
            </a:r>
            <a:r>
              <a:rPr spc="-160" dirty="0">
                <a:solidFill>
                  <a:srgbClr val="EE3D24"/>
                </a:solidFill>
              </a:rPr>
              <a:t> </a:t>
            </a:r>
            <a:r>
              <a:rPr spc="-27" dirty="0">
                <a:solidFill>
                  <a:srgbClr val="EE3D24"/>
                </a:solidFill>
              </a:rPr>
              <a:t>cost</a:t>
            </a:r>
          </a:p>
        </p:txBody>
      </p:sp>
      <p:grpSp>
        <p:nvGrpSpPr>
          <p:cNvPr id="3" name="object 3"/>
          <p:cNvGrpSpPr/>
          <p:nvPr/>
        </p:nvGrpSpPr>
        <p:grpSpPr>
          <a:xfrm>
            <a:off x="1435447" y="2162471"/>
            <a:ext cx="1453727" cy="780627"/>
            <a:chOff x="1076585" y="1621853"/>
            <a:chExt cx="1090295" cy="585470"/>
          </a:xfrm>
        </p:grpSpPr>
        <p:pic>
          <p:nvPicPr>
            <p:cNvPr id="4" name="object 4"/>
            <p:cNvPicPr/>
            <p:nvPr/>
          </p:nvPicPr>
          <p:blipFill>
            <a:blip r:embed="rId2" cstate="print"/>
            <a:stretch>
              <a:fillRect/>
            </a:stretch>
          </p:blipFill>
          <p:spPr>
            <a:xfrm>
              <a:off x="1076585" y="1621853"/>
              <a:ext cx="1089800" cy="584900"/>
            </a:xfrm>
            <a:prstGeom prst="rect">
              <a:avLst/>
            </a:prstGeom>
          </p:spPr>
        </p:pic>
        <p:pic>
          <p:nvPicPr>
            <p:cNvPr id="5" name="object 5"/>
            <p:cNvPicPr/>
            <p:nvPr/>
          </p:nvPicPr>
          <p:blipFill>
            <a:blip r:embed="rId3" cstate="print"/>
            <a:stretch>
              <a:fillRect/>
            </a:stretch>
          </p:blipFill>
          <p:spPr>
            <a:xfrm>
              <a:off x="1116585" y="1638852"/>
              <a:ext cx="1009799" cy="504899"/>
            </a:xfrm>
            <a:prstGeom prst="rect">
              <a:avLst/>
            </a:prstGeom>
          </p:spPr>
        </p:pic>
      </p:grpSp>
      <p:sp>
        <p:nvSpPr>
          <p:cNvPr id="6" name="object 6"/>
          <p:cNvSpPr txBox="1"/>
          <p:nvPr/>
        </p:nvSpPr>
        <p:spPr>
          <a:xfrm>
            <a:off x="1966393" y="2392993"/>
            <a:ext cx="392007" cy="222219"/>
          </a:xfrm>
          <a:prstGeom prst="rect">
            <a:avLst/>
          </a:prstGeom>
        </p:spPr>
        <p:txBody>
          <a:bodyPr vert="horz" wrap="square" lIns="0" tIns="16933" rIns="0" bIns="0" rtlCol="0">
            <a:spAutoFit/>
          </a:bodyPr>
          <a:lstStyle/>
          <a:p>
            <a:pPr marL="16933">
              <a:spcBef>
                <a:spcPts val="133"/>
              </a:spcBef>
            </a:pPr>
            <a:r>
              <a:rPr sz="1333" spc="-27" dirty="0">
                <a:latin typeface="Arial MT"/>
                <a:cs typeface="Arial MT"/>
              </a:rPr>
              <a:t>Data</a:t>
            </a:r>
            <a:endParaRPr sz="1333">
              <a:latin typeface="Arial MT"/>
              <a:cs typeface="Arial MT"/>
            </a:endParaRPr>
          </a:p>
        </p:txBody>
      </p:sp>
      <p:sp>
        <p:nvSpPr>
          <p:cNvPr id="7" name="object 7"/>
          <p:cNvSpPr txBox="1"/>
          <p:nvPr/>
        </p:nvSpPr>
        <p:spPr>
          <a:xfrm>
            <a:off x="506834" y="3630118"/>
            <a:ext cx="3494193" cy="1626557"/>
          </a:xfrm>
          <a:prstGeom prst="rect">
            <a:avLst/>
          </a:prstGeom>
        </p:spPr>
        <p:txBody>
          <a:bodyPr vert="horz" wrap="square" lIns="0" tIns="11007" rIns="0" bIns="0" rtlCol="0">
            <a:spAutoFit/>
          </a:bodyPr>
          <a:lstStyle/>
          <a:p>
            <a:pPr marL="2543323" indent="-2544170">
              <a:lnSpc>
                <a:spcPts val="1400"/>
              </a:lnSpc>
              <a:spcBef>
                <a:spcPts val="87"/>
              </a:spcBef>
              <a:tabLst>
                <a:tab pos="2401933" algn="l"/>
              </a:tabLst>
            </a:pPr>
            <a:r>
              <a:rPr sz="2000" spc="-20" baseline="-31000" dirty="0">
                <a:latin typeface="Arial MT"/>
                <a:cs typeface="Arial MT"/>
              </a:rPr>
              <a:t>Research</a:t>
            </a:r>
            <a:r>
              <a:rPr sz="2000" baseline="-31000" dirty="0">
                <a:latin typeface="Arial MT"/>
                <a:cs typeface="Arial MT"/>
              </a:rPr>
              <a:t>	</a:t>
            </a:r>
            <a:r>
              <a:rPr sz="1333" spc="-13" dirty="0">
                <a:latin typeface="Arial MT"/>
                <a:cs typeface="Arial MT"/>
              </a:rPr>
              <a:t>Computational Resources</a:t>
            </a: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spcBef>
                <a:spcPts val="200"/>
              </a:spcBef>
            </a:pPr>
            <a:endParaRPr sz="1333">
              <a:latin typeface="Arial MT"/>
              <a:cs typeface="Arial MT"/>
            </a:endParaRPr>
          </a:p>
          <a:p>
            <a:pPr marR="172716" algn="ctr"/>
            <a:r>
              <a:rPr sz="1333" spc="-13" dirty="0">
                <a:latin typeface="Arial MT"/>
                <a:cs typeface="Arial MT"/>
              </a:rPr>
              <a:t>Applications</a:t>
            </a:r>
            <a:endParaRPr sz="1333">
              <a:latin typeface="Arial MT"/>
              <a:cs typeface="Arial MT"/>
            </a:endParaRPr>
          </a:p>
        </p:txBody>
      </p:sp>
      <p:grpSp>
        <p:nvGrpSpPr>
          <p:cNvPr id="8" name="object 8"/>
          <p:cNvGrpSpPr/>
          <p:nvPr/>
        </p:nvGrpSpPr>
        <p:grpSpPr>
          <a:xfrm>
            <a:off x="142397" y="2897803"/>
            <a:ext cx="4039447" cy="2631440"/>
            <a:chOff x="106797" y="2173352"/>
            <a:chExt cx="3029585" cy="1973580"/>
          </a:xfrm>
        </p:grpSpPr>
        <p:pic>
          <p:nvPicPr>
            <p:cNvPr id="9" name="object 9"/>
            <p:cNvPicPr/>
            <p:nvPr/>
          </p:nvPicPr>
          <p:blipFill>
            <a:blip r:embed="rId4" cstate="print"/>
            <a:stretch>
              <a:fillRect/>
            </a:stretch>
          </p:blipFill>
          <p:spPr>
            <a:xfrm>
              <a:off x="1880428" y="2173352"/>
              <a:ext cx="452000" cy="452000"/>
            </a:xfrm>
            <a:prstGeom prst="rect">
              <a:avLst/>
            </a:prstGeom>
          </p:spPr>
        </p:pic>
        <p:pic>
          <p:nvPicPr>
            <p:cNvPr id="10" name="object 10"/>
            <p:cNvPicPr/>
            <p:nvPr/>
          </p:nvPicPr>
          <p:blipFill>
            <a:blip r:embed="rId5" cstate="print"/>
            <a:stretch>
              <a:fillRect/>
            </a:stretch>
          </p:blipFill>
          <p:spPr>
            <a:xfrm>
              <a:off x="1920428" y="2190352"/>
              <a:ext cx="371999" cy="371999"/>
            </a:xfrm>
            <a:prstGeom prst="rect">
              <a:avLst/>
            </a:prstGeom>
          </p:spPr>
        </p:pic>
        <p:pic>
          <p:nvPicPr>
            <p:cNvPr id="11" name="object 11"/>
            <p:cNvPicPr/>
            <p:nvPr/>
          </p:nvPicPr>
          <p:blipFill>
            <a:blip r:embed="rId2" cstate="print"/>
            <a:stretch>
              <a:fillRect/>
            </a:stretch>
          </p:blipFill>
          <p:spPr>
            <a:xfrm>
              <a:off x="2046373" y="2591640"/>
              <a:ext cx="1089800" cy="584900"/>
            </a:xfrm>
            <a:prstGeom prst="rect">
              <a:avLst/>
            </a:prstGeom>
          </p:spPr>
        </p:pic>
        <p:pic>
          <p:nvPicPr>
            <p:cNvPr id="12" name="object 12"/>
            <p:cNvPicPr/>
            <p:nvPr/>
          </p:nvPicPr>
          <p:blipFill>
            <a:blip r:embed="rId3" cstate="print"/>
            <a:stretch>
              <a:fillRect/>
            </a:stretch>
          </p:blipFill>
          <p:spPr>
            <a:xfrm>
              <a:off x="2086374" y="2608640"/>
              <a:ext cx="1009799" cy="504899"/>
            </a:xfrm>
            <a:prstGeom prst="rect">
              <a:avLst/>
            </a:prstGeom>
          </p:spPr>
        </p:pic>
        <p:pic>
          <p:nvPicPr>
            <p:cNvPr id="13" name="object 13"/>
            <p:cNvPicPr/>
            <p:nvPr/>
          </p:nvPicPr>
          <p:blipFill>
            <a:blip r:embed="rId6" cstate="print"/>
            <a:stretch>
              <a:fillRect/>
            </a:stretch>
          </p:blipFill>
          <p:spPr>
            <a:xfrm>
              <a:off x="1880299" y="3143009"/>
              <a:ext cx="452000" cy="452000"/>
            </a:xfrm>
            <a:prstGeom prst="rect">
              <a:avLst/>
            </a:prstGeom>
          </p:spPr>
        </p:pic>
        <p:pic>
          <p:nvPicPr>
            <p:cNvPr id="14" name="object 14"/>
            <p:cNvPicPr/>
            <p:nvPr/>
          </p:nvPicPr>
          <p:blipFill>
            <a:blip r:embed="rId7" cstate="print"/>
            <a:stretch>
              <a:fillRect/>
            </a:stretch>
          </p:blipFill>
          <p:spPr>
            <a:xfrm>
              <a:off x="1920299" y="3160009"/>
              <a:ext cx="371999" cy="372000"/>
            </a:xfrm>
            <a:prstGeom prst="rect">
              <a:avLst/>
            </a:prstGeom>
          </p:spPr>
        </p:pic>
        <p:pic>
          <p:nvPicPr>
            <p:cNvPr id="15" name="object 15"/>
            <p:cNvPicPr/>
            <p:nvPr/>
          </p:nvPicPr>
          <p:blipFill>
            <a:blip r:embed="rId2" cstate="print"/>
            <a:stretch>
              <a:fillRect/>
            </a:stretch>
          </p:blipFill>
          <p:spPr>
            <a:xfrm>
              <a:off x="1076585" y="3561429"/>
              <a:ext cx="1089800" cy="584900"/>
            </a:xfrm>
            <a:prstGeom prst="rect">
              <a:avLst/>
            </a:prstGeom>
          </p:spPr>
        </p:pic>
        <p:pic>
          <p:nvPicPr>
            <p:cNvPr id="16" name="object 16"/>
            <p:cNvPicPr/>
            <p:nvPr/>
          </p:nvPicPr>
          <p:blipFill>
            <a:blip r:embed="rId3" cstate="print"/>
            <a:stretch>
              <a:fillRect/>
            </a:stretch>
          </p:blipFill>
          <p:spPr>
            <a:xfrm>
              <a:off x="1116584" y="3578429"/>
              <a:ext cx="1009799" cy="504899"/>
            </a:xfrm>
            <a:prstGeom prst="rect">
              <a:avLst/>
            </a:prstGeom>
          </p:spPr>
        </p:pic>
        <p:pic>
          <p:nvPicPr>
            <p:cNvPr id="17" name="object 17"/>
            <p:cNvPicPr/>
            <p:nvPr/>
          </p:nvPicPr>
          <p:blipFill>
            <a:blip r:embed="rId4" cstate="print"/>
            <a:stretch>
              <a:fillRect/>
            </a:stretch>
          </p:blipFill>
          <p:spPr>
            <a:xfrm>
              <a:off x="910642" y="3142880"/>
              <a:ext cx="452000" cy="452000"/>
            </a:xfrm>
            <a:prstGeom prst="rect">
              <a:avLst/>
            </a:prstGeom>
          </p:spPr>
        </p:pic>
        <p:pic>
          <p:nvPicPr>
            <p:cNvPr id="18" name="object 18"/>
            <p:cNvPicPr/>
            <p:nvPr/>
          </p:nvPicPr>
          <p:blipFill>
            <a:blip r:embed="rId8" cstate="print"/>
            <a:stretch>
              <a:fillRect/>
            </a:stretch>
          </p:blipFill>
          <p:spPr>
            <a:xfrm>
              <a:off x="950642" y="3159880"/>
              <a:ext cx="371999" cy="371999"/>
            </a:xfrm>
            <a:prstGeom prst="rect">
              <a:avLst/>
            </a:prstGeom>
          </p:spPr>
        </p:pic>
        <p:pic>
          <p:nvPicPr>
            <p:cNvPr id="19" name="object 19"/>
            <p:cNvPicPr/>
            <p:nvPr/>
          </p:nvPicPr>
          <p:blipFill>
            <a:blip r:embed="rId2" cstate="print"/>
            <a:stretch>
              <a:fillRect/>
            </a:stretch>
          </p:blipFill>
          <p:spPr>
            <a:xfrm>
              <a:off x="106797" y="2591640"/>
              <a:ext cx="1089800" cy="584900"/>
            </a:xfrm>
            <a:prstGeom prst="rect">
              <a:avLst/>
            </a:prstGeom>
          </p:spPr>
        </p:pic>
        <p:pic>
          <p:nvPicPr>
            <p:cNvPr id="20" name="object 20"/>
            <p:cNvPicPr/>
            <p:nvPr/>
          </p:nvPicPr>
          <p:blipFill>
            <a:blip r:embed="rId3" cstate="print"/>
            <a:stretch>
              <a:fillRect/>
            </a:stretch>
          </p:blipFill>
          <p:spPr>
            <a:xfrm>
              <a:off x="146797" y="2608640"/>
              <a:ext cx="1009799" cy="504899"/>
            </a:xfrm>
            <a:prstGeom prst="rect">
              <a:avLst/>
            </a:prstGeom>
          </p:spPr>
        </p:pic>
      </p:grpSp>
      <p:grpSp>
        <p:nvGrpSpPr>
          <p:cNvPr id="21" name="object 21"/>
          <p:cNvGrpSpPr/>
          <p:nvPr/>
        </p:nvGrpSpPr>
        <p:grpSpPr>
          <a:xfrm>
            <a:off x="108805" y="2897631"/>
            <a:ext cx="4114800" cy="2723727"/>
            <a:chOff x="81604" y="2173223"/>
            <a:chExt cx="3086100" cy="2042795"/>
          </a:xfrm>
        </p:grpSpPr>
        <p:pic>
          <p:nvPicPr>
            <p:cNvPr id="22" name="object 22"/>
            <p:cNvPicPr/>
            <p:nvPr/>
          </p:nvPicPr>
          <p:blipFill>
            <a:blip r:embed="rId6" cstate="print"/>
            <a:stretch>
              <a:fillRect/>
            </a:stretch>
          </p:blipFill>
          <p:spPr>
            <a:xfrm>
              <a:off x="910771" y="2173223"/>
              <a:ext cx="452000" cy="452000"/>
            </a:xfrm>
            <a:prstGeom prst="rect">
              <a:avLst/>
            </a:prstGeom>
          </p:spPr>
        </p:pic>
        <p:pic>
          <p:nvPicPr>
            <p:cNvPr id="23" name="object 23"/>
            <p:cNvPicPr/>
            <p:nvPr/>
          </p:nvPicPr>
          <p:blipFill>
            <a:blip r:embed="rId9" cstate="print"/>
            <a:stretch>
              <a:fillRect/>
            </a:stretch>
          </p:blipFill>
          <p:spPr>
            <a:xfrm>
              <a:off x="950771" y="2190223"/>
              <a:ext cx="371999" cy="371999"/>
            </a:xfrm>
            <a:prstGeom prst="rect">
              <a:avLst/>
            </a:prstGeom>
          </p:spPr>
        </p:pic>
        <p:sp>
          <p:nvSpPr>
            <p:cNvPr id="24" name="object 24"/>
            <p:cNvSpPr/>
            <p:nvPr/>
          </p:nvSpPr>
          <p:spPr>
            <a:xfrm>
              <a:off x="81604" y="2183778"/>
              <a:ext cx="3086100" cy="2032635"/>
            </a:xfrm>
            <a:custGeom>
              <a:avLst/>
              <a:gdLst/>
              <a:ahLst/>
              <a:cxnLst/>
              <a:rect l="l" t="t" r="r" b="b"/>
              <a:pathLst>
                <a:path w="3086100" h="2032635">
                  <a:moveTo>
                    <a:pt x="3085499" y="2032199"/>
                  </a:moveTo>
                  <a:lnTo>
                    <a:pt x="0" y="2032199"/>
                  </a:lnTo>
                  <a:lnTo>
                    <a:pt x="0" y="0"/>
                  </a:lnTo>
                  <a:lnTo>
                    <a:pt x="3085499" y="0"/>
                  </a:lnTo>
                  <a:lnTo>
                    <a:pt x="3085499" y="2032199"/>
                  </a:lnTo>
                  <a:close/>
                </a:path>
              </a:pathLst>
            </a:custGeom>
            <a:solidFill>
              <a:srgbClr val="FFFFFF">
                <a:alpha val="76858"/>
              </a:srgbClr>
            </a:solidFill>
          </p:spPr>
          <p:txBody>
            <a:bodyPr wrap="square" lIns="0" tIns="0" rIns="0" bIns="0" rtlCol="0"/>
            <a:lstStyle/>
            <a:p>
              <a:endParaRPr sz="2400"/>
            </a:p>
          </p:txBody>
        </p:sp>
      </p:grpSp>
      <p:sp>
        <p:nvSpPr>
          <p:cNvPr id="25" name="object 25"/>
          <p:cNvSpPr txBox="1"/>
          <p:nvPr/>
        </p:nvSpPr>
        <p:spPr>
          <a:xfrm>
            <a:off x="5794033" y="4886450"/>
            <a:ext cx="5003800" cy="242866"/>
          </a:xfrm>
          <a:prstGeom prst="rect">
            <a:avLst/>
          </a:prstGeom>
        </p:spPr>
        <p:txBody>
          <a:bodyPr vert="horz" wrap="square" lIns="0" tIns="16933" rIns="0" bIns="0" rtlCol="0">
            <a:spAutoFit/>
          </a:bodyPr>
          <a:lstStyle/>
          <a:p>
            <a:pPr marL="16933">
              <a:spcBef>
                <a:spcPts val="133"/>
              </a:spcBef>
            </a:pPr>
            <a:r>
              <a:rPr sz="1467" dirty="0">
                <a:latin typeface="Arial MT"/>
                <a:cs typeface="Arial MT"/>
              </a:rPr>
              <a:t>Source:</a:t>
            </a:r>
            <a:r>
              <a:rPr sz="1467" spc="67" dirty="0">
                <a:latin typeface="Arial MT"/>
                <a:cs typeface="Arial MT"/>
              </a:rPr>
              <a:t> </a:t>
            </a:r>
            <a:r>
              <a:rPr sz="1067" u="sng" spc="-13" dirty="0">
                <a:solidFill>
                  <a:srgbClr val="0097A7"/>
                </a:solidFill>
                <a:uFill>
                  <a:solidFill>
                    <a:srgbClr val="0097A7"/>
                  </a:solidFill>
                </a:uFill>
                <a:latin typeface="Arial MT"/>
                <a:cs typeface="Arial MT"/>
                <a:hlinkClick r:id="rId10"/>
              </a:rPr>
              <a:t>https://fortune.com/2018/09/24/business-strategy-technology-mckinsey/</a:t>
            </a:r>
            <a:endParaRPr sz="1067">
              <a:latin typeface="Arial MT"/>
              <a:cs typeface="Arial MT"/>
            </a:endParaRPr>
          </a:p>
        </p:txBody>
      </p:sp>
      <p:pic>
        <p:nvPicPr>
          <p:cNvPr id="26" name="object 26"/>
          <p:cNvPicPr/>
          <p:nvPr/>
        </p:nvPicPr>
        <p:blipFill>
          <a:blip r:embed="rId11" cstate="print"/>
          <a:stretch>
            <a:fillRect/>
          </a:stretch>
        </p:blipFill>
        <p:spPr>
          <a:xfrm>
            <a:off x="5442001" y="1841533"/>
            <a:ext cx="5849999" cy="306149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29943"/>
            <a:ext cx="10504129" cy="940652"/>
          </a:xfrm>
          <a:prstGeom prst="rect">
            <a:avLst/>
          </a:prstGeom>
        </p:spPr>
        <p:txBody>
          <a:bodyPr vert="horz" wrap="square" lIns="0" tIns="260995" rIns="0" bIns="0" rtlCol="0" anchor="ctr">
            <a:spAutoFit/>
          </a:bodyPr>
          <a:lstStyle/>
          <a:p>
            <a:pPr marL="1360559">
              <a:lnSpc>
                <a:spcPct val="100000"/>
              </a:lnSpc>
              <a:spcBef>
                <a:spcPts val="133"/>
              </a:spcBef>
            </a:pPr>
            <a:r>
              <a:rPr dirty="0"/>
              <a:t>Performs</a:t>
            </a:r>
            <a:r>
              <a:rPr spc="-120" dirty="0"/>
              <a:t> </a:t>
            </a:r>
            <a:r>
              <a:rPr dirty="0"/>
              <a:t>well</a:t>
            </a:r>
            <a:r>
              <a:rPr spc="-113" dirty="0"/>
              <a:t> </a:t>
            </a:r>
            <a:r>
              <a:rPr spc="-13" dirty="0"/>
              <a:t>with</a:t>
            </a:r>
            <a:r>
              <a:rPr spc="-120" dirty="0"/>
              <a:t> </a:t>
            </a:r>
            <a:r>
              <a:rPr spc="-13" dirty="0"/>
              <a:t>high</a:t>
            </a:r>
            <a:r>
              <a:rPr spc="-113" dirty="0"/>
              <a:t> </a:t>
            </a:r>
            <a:r>
              <a:rPr spc="-27" dirty="0"/>
              <a:t>amount</a:t>
            </a:r>
            <a:r>
              <a:rPr spc="-120" dirty="0"/>
              <a:t> </a:t>
            </a:r>
            <a:r>
              <a:rPr dirty="0"/>
              <a:t>of</a:t>
            </a:r>
            <a:r>
              <a:rPr spc="-107" dirty="0"/>
              <a:t> </a:t>
            </a:r>
            <a:r>
              <a:rPr spc="-27" dirty="0"/>
              <a:t>Data</a:t>
            </a:r>
          </a:p>
        </p:txBody>
      </p:sp>
      <p:pic>
        <p:nvPicPr>
          <p:cNvPr id="3" name="object 3"/>
          <p:cNvPicPr/>
          <p:nvPr/>
        </p:nvPicPr>
        <p:blipFill>
          <a:blip r:embed="rId2" cstate="print"/>
          <a:stretch>
            <a:fillRect/>
          </a:stretch>
        </p:blipFill>
        <p:spPr>
          <a:xfrm>
            <a:off x="1992835" y="1928565"/>
            <a:ext cx="6679218" cy="35548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5447" y="2162471"/>
            <a:ext cx="1453727" cy="780627"/>
            <a:chOff x="1076585" y="1621853"/>
            <a:chExt cx="1090295" cy="585470"/>
          </a:xfrm>
        </p:grpSpPr>
        <p:pic>
          <p:nvPicPr>
            <p:cNvPr id="3" name="object 3"/>
            <p:cNvPicPr/>
            <p:nvPr/>
          </p:nvPicPr>
          <p:blipFill>
            <a:blip r:embed="rId2" cstate="print"/>
            <a:stretch>
              <a:fillRect/>
            </a:stretch>
          </p:blipFill>
          <p:spPr>
            <a:xfrm>
              <a:off x="1076585" y="1621853"/>
              <a:ext cx="1089800" cy="584900"/>
            </a:xfrm>
            <a:prstGeom prst="rect">
              <a:avLst/>
            </a:prstGeom>
          </p:spPr>
        </p:pic>
        <p:pic>
          <p:nvPicPr>
            <p:cNvPr id="4" name="object 4"/>
            <p:cNvPicPr/>
            <p:nvPr/>
          </p:nvPicPr>
          <p:blipFill>
            <a:blip r:embed="rId3" cstate="print"/>
            <a:stretch>
              <a:fillRect/>
            </a:stretch>
          </p:blipFill>
          <p:spPr>
            <a:xfrm>
              <a:off x="1116585" y="1638852"/>
              <a:ext cx="1009799" cy="504899"/>
            </a:xfrm>
            <a:prstGeom prst="rect">
              <a:avLst/>
            </a:prstGeom>
          </p:spPr>
        </p:pic>
      </p:grpSp>
      <p:sp>
        <p:nvSpPr>
          <p:cNvPr id="5" name="object 5"/>
          <p:cNvSpPr txBox="1"/>
          <p:nvPr/>
        </p:nvSpPr>
        <p:spPr>
          <a:xfrm>
            <a:off x="1966393" y="2392993"/>
            <a:ext cx="392007" cy="222219"/>
          </a:xfrm>
          <a:prstGeom prst="rect">
            <a:avLst/>
          </a:prstGeom>
        </p:spPr>
        <p:txBody>
          <a:bodyPr vert="horz" wrap="square" lIns="0" tIns="16933" rIns="0" bIns="0" rtlCol="0">
            <a:spAutoFit/>
          </a:bodyPr>
          <a:lstStyle/>
          <a:p>
            <a:pPr marL="16933">
              <a:spcBef>
                <a:spcPts val="133"/>
              </a:spcBef>
            </a:pPr>
            <a:r>
              <a:rPr sz="1333" spc="-27" dirty="0">
                <a:latin typeface="Arial MT"/>
                <a:cs typeface="Arial MT"/>
              </a:rPr>
              <a:t>Data</a:t>
            </a:r>
            <a:endParaRPr sz="1333">
              <a:latin typeface="Arial MT"/>
              <a:cs typeface="Arial MT"/>
            </a:endParaRPr>
          </a:p>
        </p:txBody>
      </p:sp>
      <p:grpSp>
        <p:nvGrpSpPr>
          <p:cNvPr id="6" name="object 6"/>
          <p:cNvGrpSpPr/>
          <p:nvPr/>
        </p:nvGrpSpPr>
        <p:grpSpPr>
          <a:xfrm>
            <a:off x="2507237" y="2897803"/>
            <a:ext cx="1674707" cy="1337733"/>
            <a:chOff x="1880428" y="2173352"/>
            <a:chExt cx="1256030" cy="1003300"/>
          </a:xfrm>
        </p:grpSpPr>
        <p:pic>
          <p:nvPicPr>
            <p:cNvPr id="7" name="object 7"/>
            <p:cNvPicPr/>
            <p:nvPr/>
          </p:nvPicPr>
          <p:blipFill>
            <a:blip r:embed="rId4" cstate="print"/>
            <a:stretch>
              <a:fillRect/>
            </a:stretch>
          </p:blipFill>
          <p:spPr>
            <a:xfrm>
              <a:off x="1880428" y="2173352"/>
              <a:ext cx="452000" cy="452000"/>
            </a:xfrm>
            <a:prstGeom prst="rect">
              <a:avLst/>
            </a:prstGeom>
          </p:spPr>
        </p:pic>
        <p:pic>
          <p:nvPicPr>
            <p:cNvPr id="8" name="object 8"/>
            <p:cNvPicPr/>
            <p:nvPr/>
          </p:nvPicPr>
          <p:blipFill>
            <a:blip r:embed="rId5" cstate="print"/>
            <a:stretch>
              <a:fillRect/>
            </a:stretch>
          </p:blipFill>
          <p:spPr>
            <a:xfrm>
              <a:off x="1920428" y="2190352"/>
              <a:ext cx="371999" cy="371999"/>
            </a:xfrm>
            <a:prstGeom prst="rect">
              <a:avLst/>
            </a:prstGeom>
          </p:spPr>
        </p:pic>
        <p:pic>
          <p:nvPicPr>
            <p:cNvPr id="9" name="object 9"/>
            <p:cNvPicPr/>
            <p:nvPr/>
          </p:nvPicPr>
          <p:blipFill>
            <a:blip r:embed="rId2" cstate="print"/>
            <a:stretch>
              <a:fillRect/>
            </a:stretch>
          </p:blipFill>
          <p:spPr>
            <a:xfrm>
              <a:off x="2046374" y="2591640"/>
              <a:ext cx="1089800" cy="584900"/>
            </a:xfrm>
            <a:prstGeom prst="rect">
              <a:avLst/>
            </a:prstGeom>
          </p:spPr>
        </p:pic>
        <p:pic>
          <p:nvPicPr>
            <p:cNvPr id="10" name="object 10"/>
            <p:cNvPicPr/>
            <p:nvPr/>
          </p:nvPicPr>
          <p:blipFill>
            <a:blip r:embed="rId3" cstate="print"/>
            <a:stretch>
              <a:fillRect/>
            </a:stretch>
          </p:blipFill>
          <p:spPr>
            <a:xfrm>
              <a:off x="2086373" y="2608640"/>
              <a:ext cx="1009799" cy="504899"/>
            </a:xfrm>
            <a:prstGeom prst="rect">
              <a:avLst/>
            </a:prstGeom>
          </p:spPr>
        </p:pic>
      </p:grpSp>
      <p:sp>
        <p:nvSpPr>
          <p:cNvPr id="11" name="object 11"/>
          <p:cNvSpPr txBox="1"/>
          <p:nvPr/>
        </p:nvSpPr>
        <p:spPr>
          <a:xfrm>
            <a:off x="2892479" y="3597144"/>
            <a:ext cx="1126067" cy="403530"/>
          </a:xfrm>
          <a:prstGeom prst="rect">
            <a:avLst/>
          </a:prstGeom>
        </p:spPr>
        <p:txBody>
          <a:bodyPr vert="horz" wrap="square" lIns="0" tIns="44027" rIns="0" bIns="0" rtlCol="0">
            <a:spAutoFit/>
          </a:bodyPr>
          <a:lstStyle/>
          <a:p>
            <a:pPr marL="157476" marR="6773" indent="-141390">
              <a:lnSpc>
                <a:spcPts val="1400"/>
              </a:lnSpc>
              <a:spcBef>
                <a:spcPts val="347"/>
              </a:spcBef>
            </a:pPr>
            <a:r>
              <a:rPr sz="1333" spc="-13" dirty="0">
                <a:latin typeface="Arial MT"/>
                <a:cs typeface="Arial MT"/>
              </a:rPr>
              <a:t>Computational Resources</a:t>
            </a:r>
            <a:endParaRPr sz="1333">
              <a:latin typeface="Arial MT"/>
              <a:cs typeface="Arial MT"/>
            </a:endParaRPr>
          </a:p>
        </p:txBody>
      </p:sp>
      <p:grpSp>
        <p:nvGrpSpPr>
          <p:cNvPr id="12" name="object 12"/>
          <p:cNvGrpSpPr/>
          <p:nvPr/>
        </p:nvGrpSpPr>
        <p:grpSpPr>
          <a:xfrm>
            <a:off x="1435447" y="4190679"/>
            <a:ext cx="1674707" cy="1338580"/>
            <a:chOff x="1076585" y="3143009"/>
            <a:chExt cx="1256030" cy="1003935"/>
          </a:xfrm>
        </p:grpSpPr>
        <p:pic>
          <p:nvPicPr>
            <p:cNvPr id="13" name="object 13"/>
            <p:cNvPicPr/>
            <p:nvPr/>
          </p:nvPicPr>
          <p:blipFill>
            <a:blip r:embed="rId6" cstate="print"/>
            <a:stretch>
              <a:fillRect/>
            </a:stretch>
          </p:blipFill>
          <p:spPr>
            <a:xfrm>
              <a:off x="1880299" y="3143009"/>
              <a:ext cx="452000" cy="452000"/>
            </a:xfrm>
            <a:prstGeom prst="rect">
              <a:avLst/>
            </a:prstGeom>
          </p:spPr>
        </p:pic>
        <p:pic>
          <p:nvPicPr>
            <p:cNvPr id="14" name="object 14"/>
            <p:cNvPicPr/>
            <p:nvPr/>
          </p:nvPicPr>
          <p:blipFill>
            <a:blip r:embed="rId7" cstate="print"/>
            <a:stretch>
              <a:fillRect/>
            </a:stretch>
          </p:blipFill>
          <p:spPr>
            <a:xfrm>
              <a:off x="1920299" y="3160009"/>
              <a:ext cx="371999" cy="372000"/>
            </a:xfrm>
            <a:prstGeom prst="rect">
              <a:avLst/>
            </a:prstGeom>
          </p:spPr>
        </p:pic>
        <p:pic>
          <p:nvPicPr>
            <p:cNvPr id="15" name="object 15"/>
            <p:cNvPicPr/>
            <p:nvPr/>
          </p:nvPicPr>
          <p:blipFill>
            <a:blip r:embed="rId2" cstate="print"/>
            <a:stretch>
              <a:fillRect/>
            </a:stretch>
          </p:blipFill>
          <p:spPr>
            <a:xfrm>
              <a:off x="1076585" y="3561430"/>
              <a:ext cx="1089800" cy="584900"/>
            </a:xfrm>
            <a:prstGeom prst="rect">
              <a:avLst/>
            </a:prstGeom>
          </p:spPr>
        </p:pic>
        <p:pic>
          <p:nvPicPr>
            <p:cNvPr id="16" name="object 16"/>
            <p:cNvPicPr/>
            <p:nvPr/>
          </p:nvPicPr>
          <p:blipFill>
            <a:blip r:embed="rId3" cstate="print"/>
            <a:stretch>
              <a:fillRect/>
            </a:stretch>
          </p:blipFill>
          <p:spPr>
            <a:xfrm>
              <a:off x="1116585" y="3578430"/>
              <a:ext cx="1009799" cy="504899"/>
            </a:xfrm>
            <a:prstGeom prst="rect">
              <a:avLst/>
            </a:prstGeom>
          </p:spPr>
        </p:pic>
      </p:grpSp>
      <p:sp>
        <p:nvSpPr>
          <p:cNvPr id="17" name="object 17"/>
          <p:cNvSpPr txBox="1"/>
          <p:nvPr/>
        </p:nvSpPr>
        <p:spPr>
          <a:xfrm>
            <a:off x="1688813" y="4979097"/>
            <a:ext cx="947420" cy="222219"/>
          </a:xfrm>
          <a:prstGeom prst="rect">
            <a:avLst/>
          </a:prstGeom>
        </p:spPr>
        <p:txBody>
          <a:bodyPr vert="horz" wrap="square" lIns="0" tIns="16933" rIns="0" bIns="0" rtlCol="0">
            <a:spAutoFit/>
          </a:bodyPr>
          <a:lstStyle/>
          <a:p>
            <a:pPr marL="16933">
              <a:spcBef>
                <a:spcPts val="133"/>
              </a:spcBef>
            </a:pPr>
            <a:r>
              <a:rPr sz="1333" spc="-13" dirty="0">
                <a:latin typeface="Arial MT"/>
                <a:cs typeface="Arial MT"/>
              </a:rPr>
              <a:t>Applications</a:t>
            </a:r>
            <a:endParaRPr sz="1333">
              <a:latin typeface="Arial MT"/>
              <a:cs typeface="Arial MT"/>
            </a:endParaRPr>
          </a:p>
        </p:txBody>
      </p:sp>
      <p:grpSp>
        <p:nvGrpSpPr>
          <p:cNvPr id="18" name="object 18"/>
          <p:cNvGrpSpPr/>
          <p:nvPr/>
        </p:nvGrpSpPr>
        <p:grpSpPr>
          <a:xfrm>
            <a:off x="142396" y="3455522"/>
            <a:ext cx="1674707" cy="1337733"/>
            <a:chOff x="106797" y="2591641"/>
            <a:chExt cx="1256030" cy="1003300"/>
          </a:xfrm>
        </p:grpSpPr>
        <p:pic>
          <p:nvPicPr>
            <p:cNvPr id="19" name="object 19"/>
            <p:cNvPicPr/>
            <p:nvPr/>
          </p:nvPicPr>
          <p:blipFill>
            <a:blip r:embed="rId4" cstate="print"/>
            <a:stretch>
              <a:fillRect/>
            </a:stretch>
          </p:blipFill>
          <p:spPr>
            <a:xfrm>
              <a:off x="910642" y="3142880"/>
              <a:ext cx="452000" cy="452000"/>
            </a:xfrm>
            <a:prstGeom prst="rect">
              <a:avLst/>
            </a:prstGeom>
          </p:spPr>
        </p:pic>
        <p:pic>
          <p:nvPicPr>
            <p:cNvPr id="20" name="object 20"/>
            <p:cNvPicPr/>
            <p:nvPr/>
          </p:nvPicPr>
          <p:blipFill>
            <a:blip r:embed="rId8" cstate="print"/>
            <a:stretch>
              <a:fillRect/>
            </a:stretch>
          </p:blipFill>
          <p:spPr>
            <a:xfrm>
              <a:off x="950642" y="3159880"/>
              <a:ext cx="371999" cy="371999"/>
            </a:xfrm>
            <a:prstGeom prst="rect">
              <a:avLst/>
            </a:prstGeom>
          </p:spPr>
        </p:pic>
        <p:pic>
          <p:nvPicPr>
            <p:cNvPr id="21" name="object 21"/>
            <p:cNvPicPr/>
            <p:nvPr/>
          </p:nvPicPr>
          <p:blipFill>
            <a:blip r:embed="rId2" cstate="print"/>
            <a:stretch>
              <a:fillRect/>
            </a:stretch>
          </p:blipFill>
          <p:spPr>
            <a:xfrm>
              <a:off x="106797" y="2591641"/>
              <a:ext cx="1089800" cy="584900"/>
            </a:xfrm>
            <a:prstGeom prst="rect">
              <a:avLst/>
            </a:prstGeom>
          </p:spPr>
        </p:pic>
        <p:pic>
          <p:nvPicPr>
            <p:cNvPr id="22" name="object 22"/>
            <p:cNvPicPr/>
            <p:nvPr/>
          </p:nvPicPr>
          <p:blipFill>
            <a:blip r:embed="rId3" cstate="print"/>
            <a:stretch>
              <a:fillRect/>
            </a:stretch>
          </p:blipFill>
          <p:spPr>
            <a:xfrm>
              <a:off x="146797" y="2608640"/>
              <a:ext cx="1009799" cy="504899"/>
            </a:xfrm>
            <a:prstGeom prst="rect">
              <a:avLst/>
            </a:prstGeom>
          </p:spPr>
        </p:pic>
      </p:grpSp>
      <p:sp>
        <p:nvSpPr>
          <p:cNvPr id="23" name="object 23"/>
          <p:cNvSpPr txBox="1"/>
          <p:nvPr/>
        </p:nvSpPr>
        <p:spPr>
          <a:xfrm>
            <a:off x="489900" y="3686045"/>
            <a:ext cx="758613" cy="222219"/>
          </a:xfrm>
          <a:prstGeom prst="rect">
            <a:avLst/>
          </a:prstGeom>
        </p:spPr>
        <p:txBody>
          <a:bodyPr vert="horz" wrap="square" lIns="0" tIns="16933" rIns="0" bIns="0" rtlCol="0">
            <a:spAutoFit/>
          </a:bodyPr>
          <a:lstStyle/>
          <a:p>
            <a:pPr marL="16933">
              <a:spcBef>
                <a:spcPts val="133"/>
              </a:spcBef>
            </a:pPr>
            <a:r>
              <a:rPr sz="1333" spc="-13" dirty="0">
                <a:latin typeface="Arial MT"/>
                <a:cs typeface="Arial MT"/>
              </a:rPr>
              <a:t>Research</a:t>
            </a:r>
            <a:endParaRPr sz="1333">
              <a:latin typeface="Arial MT"/>
              <a:cs typeface="Arial MT"/>
            </a:endParaRPr>
          </a:p>
        </p:txBody>
      </p:sp>
      <p:grpSp>
        <p:nvGrpSpPr>
          <p:cNvPr id="24" name="object 24"/>
          <p:cNvGrpSpPr/>
          <p:nvPr/>
        </p:nvGrpSpPr>
        <p:grpSpPr>
          <a:xfrm>
            <a:off x="1214361" y="2897631"/>
            <a:ext cx="602827" cy="602827"/>
            <a:chOff x="910771" y="2173223"/>
            <a:chExt cx="452120" cy="452120"/>
          </a:xfrm>
        </p:grpSpPr>
        <p:pic>
          <p:nvPicPr>
            <p:cNvPr id="25" name="object 25"/>
            <p:cNvPicPr/>
            <p:nvPr/>
          </p:nvPicPr>
          <p:blipFill>
            <a:blip r:embed="rId6" cstate="print"/>
            <a:stretch>
              <a:fillRect/>
            </a:stretch>
          </p:blipFill>
          <p:spPr>
            <a:xfrm>
              <a:off x="910771" y="2173223"/>
              <a:ext cx="452000" cy="452000"/>
            </a:xfrm>
            <a:prstGeom prst="rect">
              <a:avLst/>
            </a:prstGeom>
          </p:spPr>
        </p:pic>
        <p:pic>
          <p:nvPicPr>
            <p:cNvPr id="26" name="object 26"/>
            <p:cNvPicPr/>
            <p:nvPr/>
          </p:nvPicPr>
          <p:blipFill>
            <a:blip r:embed="rId9" cstate="print"/>
            <a:stretch>
              <a:fillRect/>
            </a:stretch>
          </p:blipFill>
          <p:spPr>
            <a:xfrm>
              <a:off x="950771" y="2190223"/>
              <a:ext cx="371999" cy="371999"/>
            </a:xfrm>
            <a:prstGeom prst="rect">
              <a:avLst/>
            </a:prstGeom>
          </p:spPr>
        </p:pic>
      </p:grpSp>
      <p:sp>
        <p:nvSpPr>
          <p:cNvPr id="27" name="object 27"/>
          <p:cNvSpPr txBox="1">
            <a:spLocks noGrp="1"/>
          </p:cNvSpPr>
          <p:nvPr>
            <p:ph type="title"/>
          </p:nvPr>
        </p:nvSpPr>
        <p:spPr>
          <a:xfrm>
            <a:off x="707923" y="747723"/>
            <a:ext cx="11031793" cy="1245640"/>
          </a:xfrm>
          <a:prstGeom prst="rect">
            <a:avLst/>
          </a:prstGeom>
        </p:spPr>
        <p:txBody>
          <a:bodyPr vert="horz" wrap="square" lIns="0" tIns="14393" rIns="0" bIns="0" rtlCol="0" anchor="ctr">
            <a:spAutoFit/>
          </a:bodyPr>
          <a:lstStyle/>
          <a:p>
            <a:pPr marL="4033419" marR="6773" indent="-3228259">
              <a:lnSpc>
                <a:spcPct val="100000"/>
              </a:lnSpc>
              <a:spcBef>
                <a:spcPts val="113"/>
              </a:spcBef>
            </a:pPr>
            <a:r>
              <a:rPr sz="4000" dirty="0">
                <a:solidFill>
                  <a:srgbClr val="EE3D24"/>
                </a:solidFill>
              </a:rPr>
              <a:t>The</a:t>
            </a:r>
            <a:r>
              <a:rPr sz="4000" spc="-173" dirty="0">
                <a:solidFill>
                  <a:srgbClr val="EE3D24"/>
                </a:solidFill>
              </a:rPr>
              <a:t> </a:t>
            </a:r>
            <a:r>
              <a:rPr sz="4000" spc="-13" dirty="0">
                <a:solidFill>
                  <a:srgbClr val="EE3D24"/>
                </a:solidFill>
              </a:rPr>
              <a:t>Computational</a:t>
            </a:r>
            <a:r>
              <a:rPr sz="4000" spc="-173" dirty="0">
                <a:solidFill>
                  <a:srgbClr val="EE3D24"/>
                </a:solidFill>
              </a:rPr>
              <a:t> </a:t>
            </a:r>
            <a:r>
              <a:rPr sz="4000" dirty="0">
                <a:solidFill>
                  <a:srgbClr val="EE3D24"/>
                </a:solidFill>
              </a:rPr>
              <a:t>Power</a:t>
            </a:r>
            <a:r>
              <a:rPr sz="4000" spc="-167" dirty="0">
                <a:solidFill>
                  <a:srgbClr val="EE3D24"/>
                </a:solidFill>
              </a:rPr>
              <a:t> </a:t>
            </a:r>
            <a:r>
              <a:rPr sz="4000" dirty="0">
                <a:solidFill>
                  <a:srgbClr val="EE3D24"/>
                </a:solidFill>
              </a:rPr>
              <a:t>increased</a:t>
            </a:r>
            <a:r>
              <a:rPr sz="4000" spc="-173" dirty="0">
                <a:solidFill>
                  <a:srgbClr val="EE3D24"/>
                </a:solidFill>
              </a:rPr>
              <a:t> </a:t>
            </a:r>
            <a:r>
              <a:rPr sz="4000" dirty="0">
                <a:solidFill>
                  <a:srgbClr val="EE3D24"/>
                </a:solidFill>
              </a:rPr>
              <a:t>by</a:t>
            </a:r>
            <a:r>
              <a:rPr sz="4000" spc="-167" dirty="0">
                <a:solidFill>
                  <a:srgbClr val="EE3D24"/>
                </a:solidFill>
              </a:rPr>
              <a:t> </a:t>
            </a:r>
            <a:r>
              <a:rPr sz="4000" spc="-13" dirty="0">
                <a:solidFill>
                  <a:srgbClr val="EE3D24"/>
                </a:solidFill>
              </a:rPr>
              <a:t>100,000 </a:t>
            </a:r>
            <a:r>
              <a:rPr sz="4000" dirty="0">
                <a:solidFill>
                  <a:srgbClr val="EE3D24"/>
                </a:solidFill>
              </a:rPr>
              <a:t>times</a:t>
            </a:r>
            <a:r>
              <a:rPr sz="4000" spc="-133" dirty="0">
                <a:solidFill>
                  <a:srgbClr val="EE3D24"/>
                </a:solidFill>
              </a:rPr>
              <a:t> </a:t>
            </a:r>
            <a:r>
              <a:rPr sz="4000" dirty="0">
                <a:solidFill>
                  <a:srgbClr val="EE3D24"/>
                </a:solidFill>
              </a:rPr>
              <a:t>since</a:t>
            </a:r>
            <a:r>
              <a:rPr sz="4000" spc="-133" dirty="0">
                <a:solidFill>
                  <a:srgbClr val="EE3D24"/>
                </a:solidFill>
              </a:rPr>
              <a:t> </a:t>
            </a:r>
            <a:r>
              <a:rPr sz="4000" spc="-27" dirty="0">
                <a:solidFill>
                  <a:srgbClr val="EE3D24"/>
                </a:solidFill>
              </a:rPr>
              <a:t>2000</a:t>
            </a:r>
          </a:p>
        </p:txBody>
      </p:sp>
      <p:sp>
        <p:nvSpPr>
          <p:cNvPr id="28" name="object 28"/>
          <p:cNvSpPr/>
          <p:nvPr/>
        </p:nvSpPr>
        <p:spPr>
          <a:xfrm>
            <a:off x="1" y="2083865"/>
            <a:ext cx="3196167" cy="3549227"/>
          </a:xfrm>
          <a:custGeom>
            <a:avLst/>
            <a:gdLst/>
            <a:ahLst/>
            <a:cxnLst/>
            <a:rect l="l" t="t" r="r" b="b"/>
            <a:pathLst>
              <a:path w="2397125" h="2661920">
                <a:moveTo>
                  <a:pt x="2396629" y="0"/>
                </a:moveTo>
                <a:lnTo>
                  <a:pt x="897521" y="0"/>
                </a:lnTo>
                <a:lnTo>
                  <a:pt x="897521" y="1032637"/>
                </a:lnTo>
                <a:lnTo>
                  <a:pt x="0" y="1032637"/>
                </a:lnTo>
                <a:lnTo>
                  <a:pt x="0" y="1594535"/>
                </a:lnTo>
                <a:lnTo>
                  <a:pt x="1340396" y="1594535"/>
                </a:lnTo>
                <a:lnTo>
                  <a:pt x="1340396" y="1035900"/>
                </a:lnTo>
                <a:lnTo>
                  <a:pt x="2396629" y="1035900"/>
                </a:lnTo>
                <a:lnTo>
                  <a:pt x="2396629" y="0"/>
                </a:lnTo>
                <a:close/>
              </a:path>
              <a:path w="2397125" h="2661920">
                <a:moveTo>
                  <a:pt x="2396794" y="1594548"/>
                </a:moveTo>
                <a:lnTo>
                  <a:pt x="894689" y="1594548"/>
                </a:lnTo>
                <a:lnTo>
                  <a:pt x="894689" y="2661653"/>
                </a:lnTo>
                <a:lnTo>
                  <a:pt x="2396794" y="2661653"/>
                </a:lnTo>
                <a:lnTo>
                  <a:pt x="2396794" y="1594548"/>
                </a:lnTo>
                <a:close/>
              </a:path>
            </a:pathLst>
          </a:custGeom>
          <a:solidFill>
            <a:srgbClr val="FFFFFF">
              <a:alpha val="76858"/>
            </a:srgbClr>
          </a:solidFill>
        </p:spPr>
        <p:txBody>
          <a:bodyPr wrap="square" lIns="0" tIns="0" rIns="0" bIns="0" rtlCol="0"/>
          <a:lstStyle/>
          <a:p>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28" y="84136"/>
            <a:ext cx="10189497" cy="940652"/>
          </a:xfrm>
          <a:prstGeom prst="rect">
            <a:avLst/>
          </a:prstGeom>
        </p:spPr>
        <p:txBody>
          <a:bodyPr vert="horz" wrap="square" lIns="0" tIns="260995" rIns="0" bIns="0" rtlCol="0" anchor="ctr">
            <a:spAutoFit/>
          </a:bodyPr>
          <a:lstStyle/>
          <a:p>
            <a:pPr marL="1722077">
              <a:lnSpc>
                <a:spcPct val="100000"/>
              </a:lnSpc>
              <a:spcBef>
                <a:spcPts val="133"/>
              </a:spcBef>
            </a:pPr>
            <a:r>
              <a:rPr dirty="0"/>
              <a:t>Machine</a:t>
            </a:r>
            <a:r>
              <a:rPr spc="-160" dirty="0"/>
              <a:t> </a:t>
            </a:r>
            <a:r>
              <a:rPr spc="-27" dirty="0"/>
              <a:t>Learning</a:t>
            </a:r>
            <a:r>
              <a:rPr spc="-147" dirty="0"/>
              <a:t> </a:t>
            </a:r>
            <a:r>
              <a:rPr dirty="0"/>
              <a:t>vs.</a:t>
            </a:r>
            <a:r>
              <a:rPr spc="-152" dirty="0"/>
              <a:t> </a:t>
            </a:r>
            <a:r>
              <a:rPr dirty="0"/>
              <a:t>Deep</a:t>
            </a:r>
            <a:r>
              <a:rPr spc="-152" dirty="0"/>
              <a:t> </a:t>
            </a:r>
            <a:r>
              <a:rPr spc="-13" dirty="0"/>
              <a:t>Learning</a:t>
            </a:r>
          </a:p>
        </p:txBody>
      </p:sp>
      <p:pic>
        <p:nvPicPr>
          <p:cNvPr id="3" name="object 3"/>
          <p:cNvPicPr/>
          <p:nvPr/>
        </p:nvPicPr>
        <p:blipFill>
          <a:blip r:embed="rId2" cstate="print"/>
          <a:stretch>
            <a:fillRect/>
          </a:stretch>
        </p:blipFill>
        <p:spPr>
          <a:xfrm>
            <a:off x="2191539" y="1917255"/>
            <a:ext cx="797531" cy="1332485"/>
          </a:xfrm>
          <a:prstGeom prst="rect">
            <a:avLst/>
          </a:prstGeom>
        </p:spPr>
      </p:pic>
      <p:pic>
        <p:nvPicPr>
          <p:cNvPr id="4" name="object 4"/>
          <p:cNvPicPr/>
          <p:nvPr/>
        </p:nvPicPr>
        <p:blipFill>
          <a:blip r:embed="rId3" cstate="print"/>
          <a:stretch>
            <a:fillRect/>
          </a:stretch>
        </p:blipFill>
        <p:spPr>
          <a:xfrm>
            <a:off x="9337770" y="1967986"/>
            <a:ext cx="1508789" cy="127594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5447" y="2162471"/>
            <a:ext cx="1453727" cy="780627"/>
            <a:chOff x="1076585" y="1621853"/>
            <a:chExt cx="1090295" cy="585470"/>
          </a:xfrm>
        </p:grpSpPr>
        <p:pic>
          <p:nvPicPr>
            <p:cNvPr id="3" name="object 3"/>
            <p:cNvPicPr/>
            <p:nvPr/>
          </p:nvPicPr>
          <p:blipFill>
            <a:blip r:embed="rId2" cstate="print"/>
            <a:stretch>
              <a:fillRect/>
            </a:stretch>
          </p:blipFill>
          <p:spPr>
            <a:xfrm>
              <a:off x="1076585" y="1621853"/>
              <a:ext cx="1089800" cy="584900"/>
            </a:xfrm>
            <a:prstGeom prst="rect">
              <a:avLst/>
            </a:prstGeom>
          </p:spPr>
        </p:pic>
        <p:pic>
          <p:nvPicPr>
            <p:cNvPr id="4" name="object 4"/>
            <p:cNvPicPr/>
            <p:nvPr/>
          </p:nvPicPr>
          <p:blipFill>
            <a:blip r:embed="rId3" cstate="print"/>
            <a:stretch>
              <a:fillRect/>
            </a:stretch>
          </p:blipFill>
          <p:spPr>
            <a:xfrm>
              <a:off x="1116585" y="1638852"/>
              <a:ext cx="1009799" cy="504899"/>
            </a:xfrm>
            <a:prstGeom prst="rect">
              <a:avLst/>
            </a:prstGeom>
          </p:spPr>
        </p:pic>
      </p:grpSp>
      <p:sp>
        <p:nvSpPr>
          <p:cNvPr id="5" name="object 5"/>
          <p:cNvSpPr txBox="1"/>
          <p:nvPr/>
        </p:nvSpPr>
        <p:spPr>
          <a:xfrm>
            <a:off x="1983326" y="2425968"/>
            <a:ext cx="358140" cy="192360"/>
          </a:xfrm>
          <a:prstGeom prst="rect">
            <a:avLst/>
          </a:prstGeom>
        </p:spPr>
        <p:txBody>
          <a:bodyPr vert="horz" wrap="square" lIns="0" tIns="0" rIns="0" bIns="0" rtlCol="0">
            <a:spAutoFit/>
          </a:bodyPr>
          <a:lstStyle/>
          <a:p>
            <a:pPr>
              <a:lnSpc>
                <a:spcPts val="1473"/>
              </a:lnSpc>
            </a:pPr>
            <a:r>
              <a:rPr sz="1333" spc="-27" dirty="0">
                <a:latin typeface="Arial MT"/>
                <a:cs typeface="Arial MT"/>
              </a:rPr>
              <a:t>Data</a:t>
            </a:r>
            <a:endParaRPr sz="1333">
              <a:latin typeface="Arial MT"/>
              <a:cs typeface="Arial MT"/>
            </a:endParaRPr>
          </a:p>
        </p:txBody>
      </p:sp>
      <p:grpSp>
        <p:nvGrpSpPr>
          <p:cNvPr id="6" name="object 6"/>
          <p:cNvGrpSpPr/>
          <p:nvPr/>
        </p:nvGrpSpPr>
        <p:grpSpPr>
          <a:xfrm>
            <a:off x="2507237" y="2897803"/>
            <a:ext cx="1674707" cy="1337733"/>
            <a:chOff x="1880428" y="2173352"/>
            <a:chExt cx="1256030" cy="1003300"/>
          </a:xfrm>
        </p:grpSpPr>
        <p:pic>
          <p:nvPicPr>
            <p:cNvPr id="7" name="object 7"/>
            <p:cNvPicPr/>
            <p:nvPr/>
          </p:nvPicPr>
          <p:blipFill>
            <a:blip r:embed="rId4" cstate="print"/>
            <a:stretch>
              <a:fillRect/>
            </a:stretch>
          </p:blipFill>
          <p:spPr>
            <a:xfrm>
              <a:off x="1880428" y="2173352"/>
              <a:ext cx="452000" cy="452000"/>
            </a:xfrm>
            <a:prstGeom prst="rect">
              <a:avLst/>
            </a:prstGeom>
          </p:spPr>
        </p:pic>
        <p:pic>
          <p:nvPicPr>
            <p:cNvPr id="8" name="object 8"/>
            <p:cNvPicPr/>
            <p:nvPr/>
          </p:nvPicPr>
          <p:blipFill>
            <a:blip r:embed="rId5" cstate="print"/>
            <a:stretch>
              <a:fillRect/>
            </a:stretch>
          </p:blipFill>
          <p:spPr>
            <a:xfrm>
              <a:off x="1920428" y="2190352"/>
              <a:ext cx="371999" cy="371999"/>
            </a:xfrm>
            <a:prstGeom prst="rect">
              <a:avLst/>
            </a:prstGeom>
          </p:spPr>
        </p:pic>
        <p:pic>
          <p:nvPicPr>
            <p:cNvPr id="9" name="object 9"/>
            <p:cNvPicPr/>
            <p:nvPr/>
          </p:nvPicPr>
          <p:blipFill>
            <a:blip r:embed="rId2" cstate="print"/>
            <a:stretch>
              <a:fillRect/>
            </a:stretch>
          </p:blipFill>
          <p:spPr>
            <a:xfrm>
              <a:off x="2046374" y="2591640"/>
              <a:ext cx="1089800" cy="584900"/>
            </a:xfrm>
            <a:prstGeom prst="rect">
              <a:avLst/>
            </a:prstGeom>
          </p:spPr>
        </p:pic>
        <p:pic>
          <p:nvPicPr>
            <p:cNvPr id="10" name="object 10"/>
            <p:cNvPicPr/>
            <p:nvPr/>
          </p:nvPicPr>
          <p:blipFill>
            <a:blip r:embed="rId3" cstate="print"/>
            <a:stretch>
              <a:fillRect/>
            </a:stretch>
          </p:blipFill>
          <p:spPr>
            <a:xfrm>
              <a:off x="2086373" y="2608640"/>
              <a:ext cx="1009799" cy="504899"/>
            </a:xfrm>
            <a:prstGeom prst="rect">
              <a:avLst/>
            </a:prstGeom>
          </p:spPr>
        </p:pic>
      </p:grpSp>
      <p:sp>
        <p:nvSpPr>
          <p:cNvPr id="11" name="object 11"/>
          <p:cNvSpPr txBox="1"/>
          <p:nvPr/>
        </p:nvSpPr>
        <p:spPr>
          <a:xfrm>
            <a:off x="2892479" y="3597144"/>
            <a:ext cx="1126067" cy="403530"/>
          </a:xfrm>
          <a:prstGeom prst="rect">
            <a:avLst/>
          </a:prstGeom>
        </p:spPr>
        <p:txBody>
          <a:bodyPr vert="horz" wrap="square" lIns="0" tIns="44027" rIns="0" bIns="0" rtlCol="0">
            <a:spAutoFit/>
          </a:bodyPr>
          <a:lstStyle/>
          <a:p>
            <a:pPr marL="157476" marR="6773" indent="-141390">
              <a:lnSpc>
                <a:spcPts val="1400"/>
              </a:lnSpc>
              <a:spcBef>
                <a:spcPts val="347"/>
              </a:spcBef>
            </a:pPr>
            <a:r>
              <a:rPr sz="1333" spc="-13" dirty="0">
                <a:latin typeface="Arial MT"/>
                <a:cs typeface="Arial MT"/>
              </a:rPr>
              <a:t>Computational Resources</a:t>
            </a:r>
            <a:endParaRPr sz="1333">
              <a:latin typeface="Arial MT"/>
              <a:cs typeface="Arial MT"/>
            </a:endParaRPr>
          </a:p>
        </p:txBody>
      </p:sp>
      <p:grpSp>
        <p:nvGrpSpPr>
          <p:cNvPr id="12" name="object 12"/>
          <p:cNvGrpSpPr/>
          <p:nvPr/>
        </p:nvGrpSpPr>
        <p:grpSpPr>
          <a:xfrm>
            <a:off x="1435447" y="4190679"/>
            <a:ext cx="1674707" cy="1338580"/>
            <a:chOff x="1076585" y="3143009"/>
            <a:chExt cx="1256030" cy="1003935"/>
          </a:xfrm>
        </p:grpSpPr>
        <p:pic>
          <p:nvPicPr>
            <p:cNvPr id="13" name="object 13"/>
            <p:cNvPicPr/>
            <p:nvPr/>
          </p:nvPicPr>
          <p:blipFill>
            <a:blip r:embed="rId6" cstate="print"/>
            <a:stretch>
              <a:fillRect/>
            </a:stretch>
          </p:blipFill>
          <p:spPr>
            <a:xfrm>
              <a:off x="1880299" y="3143009"/>
              <a:ext cx="452000" cy="452000"/>
            </a:xfrm>
            <a:prstGeom prst="rect">
              <a:avLst/>
            </a:prstGeom>
          </p:spPr>
        </p:pic>
        <p:pic>
          <p:nvPicPr>
            <p:cNvPr id="14" name="object 14"/>
            <p:cNvPicPr/>
            <p:nvPr/>
          </p:nvPicPr>
          <p:blipFill>
            <a:blip r:embed="rId7" cstate="print"/>
            <a:stretch>
              <a:fillRect/>
            </a:stretch>
          </p:blipFill>
          <p:spPr>
            <a:xfrm>
              <a:off x="1920299" y="3160009"/>
              <a:ext cx="371999" cy="372000"/>
            </a:xfrm>
            <a:prstGeom prst="rect">
              <a:avLst/>
            </a:prstGeom>
          </p:spPr>
        </p:pic>
        <p:pic>
          <p:nvPicPr>
            <p:cNvPr id="15" name="object 15"/>
            <p:cNvPicPr/>
            <p:nvPr/>
          </p:nvPicPr>
          <p:blipFill>
            <a:blip r:embed="rId2" cstate="print"/>
            <a:stretch>
              <a:fillRect/>
            </a:stretch>
          </p:blipFill>
          <p:spPr>
            <a:xfrm>
              <a:off x="1076585" y="3561430"/>
              <a:ext cx="1089800" cy="584900"/>
            </a:xfrm>
            <a:prstGeom prst="rect">
              <a:avLst/>
            </a:prstGeom>
          </p:spPr>
        </p:pic>
        <p:pic>
          <p:nvPicPr>
            <p:cNvPr id="16" name="object 16"/>
            <p:cNvPicPr/>
            <p:nvPr/>
          </p:nvPicPr>
          <p:blipFill>
            <a:blip r:embed="rId3" cstate="print"/>
            <a:stretch>
              <a:fillRect/>
            </a:stretch>
          </p:blipFill>
          <p:spPr>
            <a:xfrm>
              <a:off x="1116585" y="3578430"/>
              <a:ext cx="1009799" cy="504899"/>
            </a:xfrm>
            <a:prstGeom prst="rect">
              <a:avLst/>
            </a:prstGeom>
          </p:spPr>
        </p:pic>
      </p:grpSp>
      <p:sp>
        <p:nvSpPr>
          <p:cNvPr id="17" name="object 17"/>
          <p:cNvSpPr txBox="1"/>
          <p:nvPr/>
        </p:nvSpPr>
        <p:spPr>
          <a:xfrm>
            <a:off x="1705746" y="5012070"/>
            <a:ext cx="913553" cy="192360"/>
          </a:xfrm>
          <a:prstGeom prst="rect">
            <a:avLst/>
          </a:prstGeom>
        </p:spPr>
        <p:txBody>
          <a:bodyPr vert="horz" wrap="square" lIns="0" tIns="0" rIns="0" bIns="0" rtlCol="0">
            <a:spAutoFit/>
          </a:bodyPr>
          <a:lstStyle/>
          <a:p>
            <a:pPr>
              <a:lnSpc>
                <a:spcPts val="1473"/>
              </a:lnSpc>
            </a:pPr>
            <a:r>
              <a:rPr sz="1333" spc="-13" dirty="0">
                <a:latin typeface="Arial MT"/>
                <a:cs typeface="Arial MT"/>
              </a:rPr>
              <a:t>Applications</a:t>
            </a:r>
            <a:endParaRPr sz="1333">
              <a:latin typeface="Arial MT"/>
              <a:cs typeface="Arial MT"/>
            </a:endParaRPr>
          </a:p>
        </p:txBody>
      </p:sp>
      <p:grpSp>
        <p:nvGrpSpPr>
          <p:cNvPr id="18" name="object 18"/>
          <p:cNvGrpSpPr/>
          <p:nvPr/>
        </p:nvGrpSpPr>
        <p:grpSpPr>
          <a:xfrm>
            <a:off x="142396" y="3455522"/>
            <a:ext cx="1674707" cy="1337733"/>
            <a:chOff x="106797" y="2591641"/>
            <a:chExt cx="1256030" cy="1003300"/>
          </a:xfrm>
        </p:grpSpPr>
        <p:pic>
          <p:nvPicPr>
            <p:cNvPr id="19" name="object 19"/>
            <p:cNvPicPr/>
            <p:nvPr/>
          </p:nvPicPr>
          <p:blipFill>
            <a:blip r:embed="rId4" cstate="print"/>
            <a:stretch>
              <a:fillRect/>
            </a:stretch>
          </p:blipFill>
          <p:spPr>
            <a:xfrm>
              <a:off x="910642" y="3142880"/>
              <a:ext cx="452000" cy="452000"/>
            </a:xfrm>
            <a:prstGeom prst="rect">
              <a:avLst/>
            </a:prstGeom>
          </p:spPr>
        </p:pic>
        <p:pic>
          <p:nvPicPr>
            <p:cNvPr id="20" name="object 20"/>
            <p:cNvPicPr/>
            <p:nvPr/>
          </p:nvPicPr>
          <p:blipFill>
            <a:blip r:embed="rId8" cstate="print"/>
            <a:stretch>
              <a:fillRect/>
            </a:stretch>
          </p:blipFill>
          <p:spPr>
            <a:xfrm>
              <a:off x="950642" y="3159880"/>
              <a:ext cx="371999" cy="371999"/>
            </a:xfrm>
            <a:prstGeom prst="rect">
              <a:avLst/>
            </a:prstGeom>
          </p:spPr>
        </p:pic>
        <p:pic>
          <p:nvPicPr>
            <p:cNvPr id="21" name="object 21"/>
            <p:cNvPicPr/>
            <p:nvPr/>
          </p:nvPicPr>
          <p:blipFill>
            <a:blip r:embed="rId2" cstate="print"/>
            <a:stretch>
              <a:fillRect/>
            </a:stretch>
          </p:blipFill>
          <p:spPr>
            <a:xfrm>
              <a:off x="106797" y="2591641"/>
              <a:ext cx="1089800" cy="584900"/>
            </a:xfrm>
            <a:prstGeom prst="rect">
              <a:avLst/>
            </a:prstGeom>
          </p:spPr>
        </p:pic>
        <p:pic>
          <p:nvPicPr>
            <p:cNvPr id="22" name="object 22"/>
            <p:cNvPicPr/>
            <p:nvPr/>
          </p:nvPicPr>
          <p:blipFill>
            <a:blip r:embed="rId3" cstate="print"/>
            <a:stretch>
              <a:fillRect/>
            </a:stretch>
          </p:blipFill>
          <p:spPr>
            <a:xfrm>
              <a:off x="146797" y="2608640"/>
              <a:ext cx="1009799" cy="504899"/>
            </a:xfrm>
            <a:prstGeom prst="rect">
              <a:avLst/>
            </a:prstGeom>
          </p:spPr>
        </p:pic>
      </p:grpSp>
      <p:sp>
        <p:nvSpPr>
          <p:cNvPr id="23" name="object 23"/>
          <p:cNvSpPr txBox="1"/>
          <p:nvPr/>
        </p:nvSpPr>
        <p:spPr>
          <a:xfrm>
            <a:off x="506833" y="3719018"/>
            <a:ext cx="724747" cy="192360"/>
          </a:xfrm>
          <a:prstGeom prst="rect">
            <a:avLst/>
          </a:prstGeom>
        </p:spPr>
        <p:txBody>
          <a:bodyPr vert="horz" wrap="square" lIns="0" tIns="0" rIns="0" bIns="0" rtlCol="0">
            <a:spAutoFit/>
          </a:bodyPr>
          <a:lstStyle/>
          <a:p>
            <a:pPr>
              <a:lnSpc>
                <a:spcPts val="1473"/>
              </a:lnSpc>
            </a:pPr>
            <a:r>
              <a:rPr sz="1333" spc="-13" dirty="0">
                <a:latin typeface="Arial MT"/>
                <a:cs typeface="Arial MT"/>
              </a:rPr>
              <a:t>Research</a:t>
            </a:r>
            <a:endParaRPr sz="1333">
              <a:latin typeface="Arial MT"/>
              <a:cs typeface="Arial MT"/>
            </a:endParaRPr>
          </a:p>
        </p:txBody>
      </p:sp>
      <p:grpSp>
        <p:nvGrpSpPr>
          <p:cNvPr id="24" name="object 24"/>
          <p:cNvGrpSpPr/>
          <p:nvPr/>
        </p:nvGrpSpPr>
        <p:grpSpPr>
          <a:xfrm>
            <a:off x="1" y="2083864"/>
            <a:ext cx="3196167" cy="3549227"/>
            <a:chOff x="0" y="1562898"/>
            <a:chExt cx="2397125" cy="2661920"/>
          </a:xfrm>
        </p:grpSpPr>
        <p:pic>
          <p:nvPicPr>
            <p:cNvPr id="25" name="object 25"/>
            <p:cNvPicPr/>
            <p:nvPr/>
          </p:nvPicPr>
          <p:blipFill>
            <a:blip r:embed="rId6" cstate="print"/>
            <a:stretch>
              <a:fillRect/>
            </a:stretch>
          </p:blipFill>
          <p:spPr>
            <a:xfrm>
              <a:off x="910771" y="2173223"/>
              <a:ext cx="452000" cy="452000"/>
            </a:xfrm>
            <a:prstGeom prst="rect">
              <a:avLst/>
            </a:prstGeom>
          </p:spPr>
        </p:pic>
        <p:pic>
          <p:nvPicPr>
            <p:cNvPr id="26" name="object 26"/>
            <p:cNvPicPr/>
            <p:nvPr/>
          </p:nvPicPr>
          <p:blipFill>
            <a:blip r:embed="rId9" cstate="print"/>
            <a:stretch>
              <a:fillRect/>
            </a:stretch>
          </p:blipFill>
          <p:spPr>
            <a:xfrm>
              <a:off x="950771" y="2190223"/>
              <a:ext cx="371999" cy="371999"/>
            </a:xfrm>
            <a:prstGeom prst="rect">
              <a:avLst/>
            </a:prstGeom>
          </p:spPr>
        </p:pic>
        <p:sp>
          <p:nvSpPr>
            <p:cNvPr id="27" name="object 27"/>
            <p:cNvSpPr/>
            <p:nvPr/>
          </p:nvSpPr>
          <p:spPr>
            <a:xfrm>
              <a:off x="0" y="1562899"/>
              <a:ext cx="2397125" cy="2661920"/>
            </a:xfrm>
            <a:custGeom>
              <a:avLst/>
              <a:gdLst/>
              <a:ahLst/>
              <a:cxnLst/>
              <a:rect l="l" t="t" r="r" b="b"/>
              <a:pathLst>
                <a:path w="2397125" h="2661920">
                  <a:moveTo>
                    <a:pt x="2396629" y="0"/>
                  </a:moveTo>
                  <a:lnTo>
                    <a:pt x="897521" y="0"/>
                  </a:lnTo>
                  <a:lnTo>
                    <a:pt x="897521" y="1032637"/>
                  </a:lnTo>
                  <a:lnTo>
                    <a:pt x="0" y="1032637"/>
                  </a:lnTo>
                  <a:lnTo>
                    <a:pt x="0" y="1594535"/>
                  </a:lnTo>
                  <a:lnTo>
                    <a:pt x="1340396" y="1594535"/>
                  </a:lnTo>
                  <a:lnTo>
                    <a:pt x="1340396" y="1035900"/>
                  </a:lnTo>
                  <a:lnTo>
                    <a:pt x="2396629" y="1035900"/>
                  </a:lnTo>
                  <a:lnTo>
                    <a:pt x="2396629" y="0"/>
                  </a:lnTo>
                  <a:close/>
                </a:path>
                <a:path w="2397125" h="2661920">
                  <a:moveTo>
                    <a:pt x="2396794" y="1594548"/>
                  </a:moveTo>
                  <a:lnTo>
                    <a:pt x="894689" y="1594548"/>
                  </a:lnTo>
                  <a:lnTo>
                    <a:pt x="894689" y="2661653"/>
                  </a:lnTo>
                  <a:lnTo>
                    <a:pt x="2396794" y="2661653"/>
                  </a:lnTo>
                  <a:lnTo>
                    <a:pt x="2396794" y="1594548"/>
                  </a:lnTo>
                  <a:close/>
                </a:path>
              </a:pathLst>
            </a:custGeom>
            <a:solidFill>
              <a:srgbClr val="FFFFFF">
                <a:alpha val="76858"/>
              </a:srgbClr>
            </a:solidFill>
          </p:spPr>
          <p:txBody>
            <a:bodyPr wrap="square" lIns="0" tIns="0" rIns="0" bIns="0" rtlCol="0"/>
            <a:lstStyle/>
            <a:p>
              <a:endParaRPr sz="2400"/>
            </a:p>
          </p:txBody>
        </p:sp>
      </p:grpSp>
      <p:sp>
        <p:nvSpPr>
          <p:cNvPr id="28" name="object 28"/>
          <p:cNvSpPr txBox="1">
            <a:spLocks noGrp="1"/>
          </p:cNvSpPr>
          <p:nvPr>
            <p:ph type="title"/>
          </p:nvPr>
        </p:nvSpPr>
        <p:spPr>
          <a:xfrm>
            <a:off x="665316" y="233884"/>
            <a:ext cx="11074400" cy="1368750"/>
          </a:xfrm>
          <a:prstGeom prst="rect">
            <a:avLst/>
          </a:prstGeom>
        </p:spPr>
        <p:txBody>
          <a:bodyPr vert="horz" wrap="square" lIns="0" tIns="14393" rIns="0" bIns="0" rtlCol="0" anchor="ctr">
            <a:spAutoFit/>
          </a:bodyPr>
          <a:lstStyle/>
          <a:p>
            <a:pPr marL="4682796" marR="6773" indent="-4213755">
              <a:lnSpc>
                <a:spcPct val="100000"/>
              </a:lnSpc>
              <a:spcBef>
                <a:spcPts val="113"/>
              </a:spcBef>
            </a:pPr>
            <a:r>
              <a:rPr dirty="0">
                <a:solidFill>
                  <a:srgbClr val="EE3D24"/>
                </a:solidFill>
              </a:rPr>
              <a:t>The</a:t>
            </a:r>
            <a:r>
              <a:rPr spc="-167" dirty="0">
                <a:solidFill>
                  <a:srgbClr val="EE3D24"/>
                </a:solidFill>
              </a:rPr>
              <a:t> </a:t>
            </a:r>
            <a:r>
              <a:rPr spc="-13" dirty="0">
                <a:solidFill>
                  <a:srgbClr val="EE3D24"/>
                </a:solidFill>
              </a:rPr>
              <a:t>Computational</a:t>
            </a:r>
            <a:r>
              <a:rPr spc="-160" dirty="0">
                <a:solidFill>
                  <a:srgbClr val="EE3D24"/>
                </a:solidFill>
              </a:rPr>
              <a:t> </a:t>
            </a:r>
            <a:r>
              <a:rPr dirty="0">
                <a:solidFill>
                  <a:srgbClr val="EE3D24"/>
                </a:solidFill>
              </a:rPr>
              <a:t>Power</a:t>
            </a:r>
            <a:r>
              <a:rPr spc="-160" dirty="0">
                <a:solidFill>
                  <a:srgbClr val="EE3D24"/>
                </a:solidFill>
              </a:rPr>
              <a:t> </a:t>
            </a:r>
            <a:r>
              <a:rPr dirty="0">
                <a:solidFill>
                  <a:srgbClr val="EE3D24"/>
                </a:solidFill>
              </a:rPr>
              <a:t>increased</a:t>
            </a:r>
            <a:r>
              <a:rPr spc="-167" dirty="0">
                <a:solidFill>
                  <a:srgbClr val="EE3D24"/>
                </a:solidFill>
              </a:rPr>
              <a:t> </a:t>
            </a:r>
            <a:r>
              <a:rPr dirty="0">
                <a:solidFill>
                  <a:srgbClr val="EE3D24"/>
                </a:solidFill>
              </a:rPr>
              <a:t>by</a:t>
            </a:r>
            <a:r>
              <a:rPr spc="-152" dirty="0">
                <a:solidFill>
                  <a:srgbClr val="EE3D24"/>
                </a:solidFill>
              </a:rPr>
              <a:t> </a:t>
            </a:r>
            <a:r>
              <a:rPr dirty="0">
                <a:solidFill>
                  <a:srgbClr val="EE3D24"/>
                </a:solidFill>
              </a:rPr>
              <a:t>1000</a:t>
            </a:r>
            <a:r>
              <a:rPr spc="-160" dirty="0">
                <a:solidFill>
                  <a:srgbClr val="EE3D24"/>
                </a:solidFill>
              </a:rPr>
              <a:t> </a:t>
            </a:r>
            <a:r>
              <a:rPr spc="-13" dirty="0">
                <a:solidFill>
                  <a:srgbClr val="EE3D24"/>
                </a:solidFill>
              </a:rPr>
              <a:t>times </a:t>
            </a:r>
            <a:r>
              <a:rPr dirty="0">
                <a:solidFill>
                  <a:srgbClr val="EE3D24"/>
                </a:solidFill>
              </a:rPr>
              <a:t>since</a:t>
            </a:r>
            <a:r>
              <a:rPr spc="-133" dirty="0">
                <a:solidFill>
                  <a:srgbClr val="EE3D24"/>
                </a:solidFill>
              </a:rPr>
              <a:t> </a:t>
            </a:r>
            <a:r>
              <a:rPr spc="-27" dirty="0">
                <a:solidFill>
                  <a:srgbClr val="EE3D24"/>
                </a:solidFill>
              </a:rPr>
              <a:t>2015</a:t>
            </a:r>
          </a:p>
        </p:txBody>
      </p:sp>
      <p:sp>
        <p:nvSpPr>
          <p:cNvPr id="29" name="object 29"/>
          <p:cNvSpPr txBox="1"/>
          <p:nvPr/>
        </p:nvSpPr>
        <p:spPr>
          <a:xfrm>
            <a:off x="5794033" y="4988050"/>
            <a:ext cx="5003800" cy="242866"/>
          </a:xfrm>
          <a:prstGeom prst="rect">
            <a:avLst/>
          </a:prstGeom>
        </p:spPr>
        <p:txBody>
          <a:bodyPr vert="horz" wrap="square" lIns="0" tIns="16933" rIns="0" bIns="0" rtlCol="0">
            <a:spAutoFit/>
          </a:bodyPr>
          <a:lstStyle/>
          <a:p>
            <a:pPr marL="16933">
              <a:spcBef>
                <a:spcPts val="133"/>
              </a:spcBef>
            </a:pPr>
            <a:r>
              <a:rPr sz="1467" dirty="0">
                <a:latin typeface="Arial MT"/>
                <a:cs typeface="Arial MT"/>
              </a:rPr>
              <a:t>Source:</a:t>
            </a:r>
            <a:r>
              <a:rPr sz="1467" spc="67" dirty="0">
                <a:latin typeface="Arial MT"/>
                <a:cs typeface="Arial MT"/>
              </a:rPr>
              <a:t> </a:t>
            </a:r>
            <a:r>
              <a:rPr sz="1067" u="sng" spc="-13" dirty="0">
                <a:solidFill>
                  <a:srgbClr val="0097A7"/>
                </a:solidFill>
                <a:uFill>
                  <a:solidFill>
                    <a:srgbClr val="0097A7"/>
                  </a:solidFill>
                </a:uFill>
                <a:latin typeface="Arial MT"/>
                <a:cs typeface="Arial MT"/>
                <a:hlinkClick r:id="rId10"/>
              </a:rPr>
              <a:t>https://fortune.com/2018/09/24/business-strategy-technology-mckinsey/</a:t>
            </a:r>
            <a:endParaRPr sz="1067">
              <a:latin typeface="Arial MT"/>
              <a:cs typeface="Arial MT"/>
            </a:endParaRPr>
          </a:p>
        </p:txBody>
      </p:sp>
      <p:pic>
        <p:nvPicPr>
          <p:cNvPr id="30" name="object 30"/>
          <p:cNvPicPr/>
          <p:nvPr/>
        </p:nvPicPr>
        <p:blipFill>
          <a:blip r:embed="rId11" cstate="print"/>
          <a:stretch>
            <a:fillRect/>
          </a:stretch>
        </p:blipFill>
        <p:spPr>
          <a:xfrm>
            <a:off x="5245831" y="1841528"/>
            <a:ext cx="6034783" cy="3158203"/>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49026"/>
            <a:ext cx="9343923" cy="843030"/>
          </a:xfrm>
          <a:prstGeom prst="rect">
            <a:avLst/>
          </a:prstGeom>
        </p:spPr>
        <p:txBody>
          <a:bodyPr vert="horz" wrap="square" lIns="0" tIns="164317" rIns="0" bIns="0" rtlCol="0" anchor="ctr">
            <a:spAutoFit/>
          </a:bodyPr>
          <a:lstStyle/>
          <a:p>
            <a:pPr marL="3660895">
              <a:lnSpc>
                <a:spcPct val="100000"/>
              </a:lnSpc>
              <a:spcBef>
                <a:spcPts val="133"/>
              </a:spcBef>
            </a:pPr>
            <a:r>
              <a:rPr dirty="0"/>
              <a:t>CPU</a:t>
            </a:r>
            <a:r>
              <a:rPr spc="-140" dirty="0"/>
              <a:t> </a:t>
            </a:r>
            <a:r>
              <a:rPr dirty="0"/>
              <a:t>vs</a:t>
            </a:r>
            <a:r>
              <a:rPr spc="-140" dirty="0"/>
              <a:t> </a:t>
            </a:r>
            <a:r>
              <a:rPr dirty="0"/>
              <a:t>GPU</a:t>
            </a:r>
            <a:r>
              <a:rPr spc="-140" dirty="0"/>
              <a:t> </a:t>
            </a:r>
            <a:r>
              <a:rPr dirty="0"/>
              <a:t>vs</a:t>
            </a:r>
            <a:r>
              <a:rPr spc="-193" dirty="0"/>
              <a:t> </a:t>
            </a:r>
            <a:r>
              <a:rPr spc="-33" dirty="0"/>
              <a:t>TPU</a:t>
            </a:r>
          </a:p>
        </p:txBody>
      </p:sp>
      <p:pic>
        <p:nvPicPr>
          <p:cNvPr id="3" name="object 3"/>
          <p:cNvPicPr/>
          <p:nvPr/>
        </p:nvPicPr>
        <p:blipFill>
          <a:blip r:embed="rId2" cstate="print"/>
          <a:stretch>
            <a:fillRect/>
          </a:stretch>
        </p:blipFill>
        <p:spPr>
          <a:xfrm>
            <a:off x="8053465" y="2572734"/>
            <a:ext cx="3790899" cy="1836133"/>
          </a:xfrm>
          <a:prstGeom prst="rect">
            <a:avLst/>
          </a:prstGeom>
        </p:spPr>
      </p:pic>
      <p:pic>
        <p:nvPicPr>
          <p:cNvPr id="4" name="object 4"/>
          <p:cNvPicPr/>
          <p:nvPr/>
        </p:nvPicPr>
        <p:blipFill>
          <a:blip r:embed="rId3" cstate="print"/>
          <a:stretch>
            <a:fillRect/>
          </a:stretch>
        </p:blipFill>
        <p:spPr>
          <a:xfrm>
            <a:off x="1668" y="2439634"/>
            <a:ext cx="3670033" cy="2306565"/>
          </a:xfrm>
          <a:prstGeom prst="rect">
            <a:avLst/>
          </a:prstGeom>
        </p:spPr>
      </p:pic>
      <p:sp>
        <p:nvSpPr>
          <p:cNvPr id="5" name="object 5"/>
          <p:cNvSpPr txBox="1"/>
          <p:nvPr/>
        </p:nvSpPr>
        <p:spPr>
          <a:xfrm>
            <a:off x="1567943" y="4857518"/>
            <a:ext cx="535093" cy="304421"/>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CPU</a:t>
            </a:r>
            <a:endParaRPr sz="1867">
              <a:latin typeface="Arial" panose="020B0604020202020204"/>
              <a:cs typeface="Arial" panose="020B0604020202020204"/>
            </a:endParaRPr>
          </a:p>
        </p:txBody>
      </p:sp>
      <p:sp>
        <p:nvSpPr>
          <p:cNvPr id="6" name="object 6"/>
          <p:cNvSpPr txBox="1"/>
          <p:nvPr/>
        </p:nvSpPr>
        <p:spPr>
          <a:xfrm>
            <a:off x="5523750" y="4755918"/>
            <a:ext cx="547793" cy="304421"/>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GPU</a:t>
            </a:r>
            <a:endParaRPr sz="1867">
              <a:latin typeface="Arial" panose="020B0604020202020204"/>
              <a:cs typeface="Arial" panose="020B0604020202020204"/>
            </a:endParaRPr>
          </a:p>
        </p:txBody>
      </p:sp>
      <p:sp>
        <p:nvSpPr>
          <p:cNvPr id="7" name="object 7"/>
          <p:cNvSpPr txBox="1"/>
          <p:nvPr/>
        </p:nvSpPr>
        <p:spPr>
          <a:xfrm>
            <a:off x="9810732" y="4654318"/>
            <a:ext cx="508000" cy="304421"/>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TPU</a:t>
            </a:r>
            <a:endParaRPr sz="1867">
              <a:latin typeface="Arial" panose="020B0604020202020204"/>
              <a:cs typeface="Arial" panose="020B0604020202020204"/>
            </a:endParaRPr>
          </a:p>
        </p:txBody>
      </p:sp>
      <p:pic>
        <p:nvPicPr>
          <p:cNvPr id="8" name="object 8"/>
          <p:cNvPicPr/>
          <p:nvPr/>
        </p:nvPicPr>
        <p:blipFill>
          <a:blip r:embed="rId4" cstate="print"/>
          <a:stretch>
            <a:fillRect/>
          </a:stretch>
        </p:blipFill>
        <p:spPr>
          <a:xfrm>
            <a:off x="4383232" y="2509933"/>
            <a:ext cx="3231965" cy="195989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607461"/>
            <a:ext cx="10887587" cy="719919"/>
          </a:xfrm>
          <a:prstGeom prst="rect">
            <a:avLst/>
          </a:prstGeom>
        </p:spPr>
        <p:txBody>
          <a:bodyPr vert="horz" wrap="square" lIns="0" tIns="164317" rIns="0" bIns="0" rtlCol="0" anchor="ctr">
            <a:spAutoFit/>
          </a:bodyPr>
          <a:lstStyle/>
          <a:p>
            <a:pPr marL="763674">
              <a:lnSpc>
                <a:spcPct val="100000"/>
              </a:lnSpc>
              <a:spcBef>
                <a:spcPts val="133"/>
              </a:spcBef>
            </a:pPr>
            <a:r>
              <a:rPr sz="3600" dirty="0"/>
              <a:t>Cloud</a:t>
            </a:r>
            <a:r>
              <a:rPr sz="3600" spc="-113" dirty="0"/>
              <a:t> </a:t>
            </a:r>
            <a:r>
              <a:rPr sz="3600" spc="-27" dirty="0"/>
              <a:t>GPU/</a:t>
            </a:r>
            <a:r>
              <a:rPr sz="3600" spc="-173" dirty="0"/>
              <a:t> </a:t>
            </a:r>
            <a:r>
              <a:rPr sz="3600" dirty="0"/>
              <a:t>TPU</a:t>
            </a:r>
            <a:r>
              <a:rPr sz="3600" spc="-113" dirty="0"/>
              <a:t> </a:t>
            </a:r>
            <a:r>
              <a:rPr sz="3600" spc="-27" dirty="0"/>
              <a:t>Alternatives</a:t>
            </a:r>
            <a:r>
              <a:rPr sz="3600" spc="-113" dirty="0"/>
              <a:t> </a:t>
            </a:r>
            <a:r>
              <a:rPr sz="3600" dirty="0"/>
              <a:t>for</a:t>
            </a:r>
            <a:r>
              <a:rPr sz="3600" spc="-107" dirty="0"/>
              <a:t> </a:t>
            </a:r>
            <a:r>
              <a:rPr sz="3600" dirty="0"/>
              <a:t>Deep</a:t>
            </a:r>
            <a:r>
              <a:rPr sz="3600" spc="-107" dirty="0"/>
              <a:t> </a:t>
            </a:r>
            <a:r>
              <a:rPr sz="3600" spc="-13" dirty="0"/>
              <a:t>Learning</a:t>
            </a:r>
          </a:p>
        </p:txBody>
      </p:sp>
      <p:sp>
        <p:nvSpPr>
          <p:cNvPr id="3" name="object 3"/>
          <p:cNvSpPr txBox="1"/>
          <p:nvPr/>
        </p:nvSpPr>
        <p:spPr>
          <a:xfrm>
            <a:off x="1218691" y="1619931"/>
            <a:ext cx="4956387" cy="3541652"/>
          </a:xfrm>
          <a:prstGeom prst="rect">
            <a:avLst/>
          </a:prstGeom>
        </p:spPr>
        <p:txBody>
          <a:bodyPr vert="horz" wrap="square" lIns="0" tIns="164252" rIns="0" bIns="0" rtlCol="0">
            <a:spAutoFit/>
          </a:bodyPr>
          <a:lstStyle/>
          <a:p>
            <a:pPr marL="463962" indent="-447029">
              <a:spcBef>
                <a:spcPts val="1293"/>
              </a:spcBef>
              <a:buChar char="●"/>
              <a:tabLst>
                <a:tab pos="463962" algn="l"/>
              </a:tabLst>
            </a:pPr>
            <a:r>
              <a:rPr sz="1867" dirty="0">
                <a:latin typeface="Arial MT"/>
                <a:cs typeface="Arial MT"/>
              </a:rPr>
              <a:t>Google</a:t>
            </a:r>
            <a:r>
              <a:rPr sz="1867" spc="-33" dirty="0">
                <a:latin typeface="Arial MT"/>
                <a:cs typeface="Arial MT"/>
              </a:rPr>
              <a:t> </a:t>
            </a:r>
            <a:r>
              <a:rPr sz="1867" dirty="0">
                <a:latin typeface="Arial MT"/>
                <a:cs typeface="Arial MT"/>
              </a:rPr>
              <a:t>Colaboratory</a:t>
            </a:r>
            <a:r>
              <a:rPr sz="1867" spc="-33" dirty="0">
                <a:latin typeface="Arial MT"/>
                <a:cs typeface="Arial MT"/>
              </a:rPr>
              <a:t> </a:t>
            </a:r>
            <a:r>
              <a:rPr sz="1867" dirty="0">
                <a:latin typeface="Arial MT"/>
                <a:cs typeface="Arial MT"/>
              </a:rPr>
              <a:t>(Both</a:t>
            </a:r>
            <a:r>
              <a:rPr sz="1867" spc="-33" dirty="0">
                <a:latin typeface="Arial MT"/>
                <a:cs typeface="Arial MT"/>
              </a:rPr>
              <a:t> </a:t>
            </a:r>
            <a:r>
              <a:rPr sz="1867" dirty="0">
                <a:latin typeface="Arial MT"/>
                <a:cs typeface="Arial MT"/>
              </a:rPr>
              <a:t>GPU</a:t>
            </a:r>
            <a:r>
              <a:rPr sz="1867" spc="-33" dirty="0">
                <a:latin typeface="Arial MT"/>
                <a:cs typeface="Arial MT"/>
              </a:rPr>
              <a:t> </a:t>
            </a:r>
            <a:r>
              <a:rPr sz="1867" dirty="0">
                <a:latin typeface="Arial MT"/>
                <a:cs typeface="Arial MT"/>
              </a:rPr>
              <a:t>and</a:t>
            </a:r>
            <a:r>
              <a:rPr sz="1867" spc="-67" dirty="0">
                <a:latin typeface="Arial MT"/>
                <a:cs typeface="Arial MT"/>
              </a:rPr>
              <a:t> </a:t>
            </a:r>
            <a:r>
              <a:rPr sz="1867" spc="-27" dirty="0">
                <a:latin typeface="Arial MT"/>
                <a:cs typeface="Arial MT"/>
              </a:rPr>
              <a:t>TPU)</a:t>
            </a:r>
            <a:endParaRPr sz="1867">
              <a:latin typeface="Arial MT"/>
              <a:cs typeface="Arial MT"/>
            </a:endParaRPr>
          </a:p>
          <a:p>
            <a:pPr marL="463962" indent="-447029">
              <a:spcBef>
                <a:spcPts val="1160"/>
              </a:spcBef>
              <a:buChar char="●"/>
              <a:tabLst>
                <a:tab pos="463962" algn="l"/>
              </a:tabLst>
            </a:pPr>
            <a:r>
              <a:rPr sz="1867" dirty="0">
                <a:latin typeface="Arial MT"/>
                <a:cs typeface="Arial MT"/>
              </a:rPr>
              <a:t>Kaggle</a:t>
            </a:r>
            <a:r>
              <a:rPr sz="1867" spc="-40" dirty="0">
                <a:latin typeface="Arial MT"/>
                <a:cs typeface="Arial MT"/>
              </a:rPr>
              <a:t> </a:t>
            </a:r>
            <a:r>
              <a:rPr sz="1867" spc="-13" dirty="0">
                <a:latin typeface="Arial MT"/>
                <a:cs typeface="Arial MT"/>
              </a:rPr>
              <a:t>Kernels</a:t>
            </a:r>
            <a:endParaRPr sz="1867">
              <a:latin typeface="Arial MT"/>
              <a:cs typeface="Arial MT"/>
            </a:endParaRPr>
          </a:p>
          <a:p>
            <a:pPr marL="463962" indent="-447029">
              <a:spcBef>
                <a:spcPts val="1160"/>
              </a:spcBef>
              <a:buChar char="●"/>
              <a:tabLst>
                <a:tab pos="463962" algn="l"/>
              </a:tabLst>
            </a:pPr>
            <a:r>
              <a:rPr sz="1867" spc="-13" dirty="0">
                <a:latin typeface="Arial MT"/>
                <a:cs typeface="Arial MT"/>
              </a:rPr>
              <a:t>Paperspace</a:t>
            </a:r>
            <a:endParaRPr sz="1867">
              <a:latin typeface="Arial MT"/>
              <a:cs typeface="Arial MT"/>
            </a:endParaRPr>
          </a:p>
          <a:p>
            <a:pPr marL="463962" indent="-447029">
              <a:spcBef>
                <a:spcPts val="1160"/>
              </a:spcBef>
              <a:buChar char="●"/>
              <a:tabLst>
                <a:tab pos="463962" algn="l"/>
              </a:tabLst>
            </a:pPr>
            <a:r>
              <a:rPr sz="1867" spc="-13" dirty="0">
                <a:latin typeface="Arial MT"/>
                <a:cs typeface="Arial MT"/>
              </a:rPr>
              <a:t>Vast.AI</a:t>
            </a:r>
            <a:endParaRPr sz="1867">
              <a:latin typeface="Arial MT"/>
              <a:cs typeface="Arial MT"/>
            </a:endParaRPr>
          </a:p>
          <a:p>
            <a:pPr marL="463962" indent="-447029">
              <a:spcBef>
                <a:spcPts val="1160"/>
              </a:spcBef>
              <a:buChar char="●"/>
              <a:tabLst>
                <a:tab pos="463962" algn="l"/>
              </a:tabLst>
            </a:pPr>
            <a:r>
              <a:rPr sz="1867" dirty="0">
                <a:latin typeface="Arial MT"/>
                <a:cs typeface="Arial MT"/>
              </a:rPr>
              <a:t>Oracle</a:t>
            </a:r>
            <a:r>
              <a:rPr sz="1867" spc="-40" dirty="0">
                <a:latin typeface="Arial MT"/>
                <a:cs typeface="Arial MT"/>
              </a:rPr>
              <a:t> </a:t>
            </a:r>
            <a:r>
              <a:rPr sz="1867" spc="-13" dirty="0">
                <a:latin typeface="Arial MT"/>
                <a:cs typeface="Arial MT"/>
              </a:rPr>
              <a:t>Cloud</a:t>
            </a:r>
            <a:endParaRPr sz="1867">
              <a:latin typeface="Arial MT"/>
              <a:cs typeface="Arial MT"/>
            </a:endParaRPr>
          </a:p>
          <a:p>
            <a:pPr marL="463962" indent="-447029">
              <a:spcBef>
                <a:spcPts val="1160"/>
              </a:spcBef>
              <a:buChar char="●"/>
              <a:tabLst>
                <a:tab pos="463962" algn="l"/>
              </a:tabLst>
            </a:pPr>
            <a:r>
              <a:rPr sz="1867" dirty="0">
                <a:latin typeface="Arial MT"/>
                <a:cs typeface="Arial MT"/>
              </a:rPr>
              <a:t>Amazon</a:t>
            </a:r>
            <a:r>
              <a:rPr sz="1867" spc="-40" dirty="0">
                <a:latin typeface="Arial MT"/>
                <a:cs typeface="Arial MT"/>
              </a:rPr>
              <a:t> </a:t>
            </a:r>
            <a:r>
              <a:rPr sz="1867" dirty="0">
                <a:latin typeface="Arial MT"/>
                <a:cs typeface="Arial MT"/>
              </a:rPr>
              <a:t>Web</a:t>
            </a:r>
            <a:r>
              <a:rPr sz="1867" spc="-40" dirty="0">
                <a:latin typeface="Arial MT"/>
                <a:cs typeface="Arial MT"/>
              </a:rPr>
              <a:t> </a:t>
            </a:r>
            <a:r>
              <a:rPr sz="1867" dirty="0">
                <a:latin typeface="Arial MT"/>
                <a:cs typeface="Arial MT"/>
              </a:rPr>
              <a:t>Services</a:t>
            </a:r>
            <a:r>
              <a:rPr sz="1867" spc="-40" dirty="0">
                <a:latin typeface="Arial MT"/>
                <a:cs typeface="Arial MT"/>
              </a:rPr>
              <a:t> </a:t>
            </a:r>
            <a:r>
              <a:rPr sz="1867" spc="-27" dirty="0">
                <a:latin typeface="Arial MT"/>
                <a:cs typeface="Arial MT"/>
              </a:rPr>
              <a:t>(AWS)</a:t>
            </a:r>
            <a:endParaRPr sz="1867">
              <a:latin typeface="Arial MT"/>
              <a:cs typeface="Arial MT"/>
            </a:endParaRPr>
          </a:p>
          <a:p>
            <a:pPr marL="463962" indent="-447029">
              <a:spcBef>
                <a:spcPts val="1160"/>
              </a:spcBef>
              <a:buChar char="●"/>
              <a:tabLst>
                <a:tab pos="463962" algn="l"/>
              </a:tabLst>
            </a:pPr>
            <a:r>
              <a:rPr sz="1867" spc="-13" dirty="0">
                <a:latin typeface="Arial MT"/>
                <a:cs typeface="Arial MT"/>
              </a:rPr>
              <a:t>Microsoft</a:t>
            </a:r>
            <a:r>
              <a:rPr sz="1867" spc="-40" dirty="0">
                <a:latin typeface="Arial MT"/>
                <a:cs typeface="Arial MT"/>
              </a:rPr>
              <a:t> </a:t>
            </a:r>
            <a:r>
              <a:rPr sz="1867" spc="-13" dirty="0">
                <a:latin typeface="Arial MT"/>
                <a:cs typeface="Arial MT"/>
              </a:rPr>
              <a:t>Azure</a:t>
            </a:r>
            <a:endParaRPr sz="1867">
              <a:latin typeface="Arial MT"/>
              <a:cs typeface="Arial MT"/>
            </a:endParaRPr>
          </a:p>
          <a:p>
            <a:pPr marL="463962" indent="-447029">
              <a:spcBef>
                <a:spcPts val="1160"/>
              </a:spcBef>
              <a:buChar char="●"/>
              <a:tabLst>
                <a:tab pos="463962" algn="l"/>
              </a:tabLst>
            </a:pPr>
            <a:r>
              <a:rPr sz="1867" dirty="0">
                <a:latin typeface="Arial MT"/>
                <a:cs typeface="Arial MT"/>
              </a:rPr>
              <a:t>Google</a:t>
            </a:r>
            <a:r>
              <a:rPr sz="1867" spc="-40" dirty="0">
                <a:latin typeface="Arial MT"/>
                <a:cs typeface="Arial MT"/>
              </a:rPr>
              <a:t> </a:t>
            </a:r>
            <a:r>
              <a:rPr sz="1867" dirty="0">
                <a:latin typeface="Arial MT"/>
                <a:cs typeface="Arial MT"/>
              </a:rPr>
              <a:t>Cloud</a:t>
            </a:r>
            <a:r>
              <a:rPr sz="1867" spc="-27" dirty="0">
                <a:latin typeface="Arial MT"/>
                <a:cs typeface="Arial MT"/>
              </a:rPr>
              <a:t> </a:t>
            </a:r>
            <a:r>
              <a:rPr sz="1867" dirty="0">
                <a:latin typeface="Arial MT"/>
                <a:cs typeface="Arial MT"/>
              </a:rPr>
              <a:t>Platform</a:t>
            </a:r>
            <a:r>
              <a:rPr sz="1867" spc="-27" dirty="0">
                <a:latin typeface="Arial MT"/>
                <a:cs typeface="Arial MT"/>
              </a:rPr>
              <a:t> </a:t>
            </a:r>
            <a:r>
              <a:rPr sz="1867" spc="-13" dirty="0">
                <a:latin typeface="Arial MT"/>
                <a:cs typeface="Arial MT"/>
              </a:rPr>
              <a:t>(GCP)</a:t>
            </a:r>
            <a:endParaRPr sz="1867">
              <a:latin typeface="Arial MT"/>
              <a:cs typeface="Arial MT"/>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28" y="113282"/>
            <a:ext cx="9688052" cy="843030"/>
          </a:xfrm>
          <a:prstGeom prst="rect">
            <a:avLst/>
          </a:prstGeom>
        </p:spPr>
        <p:txBody>
          <a:bodyPr vert="horz" wrap="square" lIns="0" tIns="164317" rIns="0" bIns="0" rtlCol="0" anchor="ctr">
            <a:spAutoFit/>
          </a:bodyPr>
          <a:lstStyle/>
          <a:p>
            <a:pPr marL="2981039">
              <a:lnSpc>
                <a:spcPct val="100000"/>
              </a:lnSpc>
              <a:spcBef>
                <a:spcPts val="133"/>
              </a:spcBef>
            </a:pPr>
            <a:r>
              <a:rPr dirty="0"/>
              <a:t>Deep</a:t>
            </a:r>
            <a:r>
              <a:rPr spc="-127" dirty="0"/>
              <a:t> </a:t>
            </a:r>
            <a:r>
              <a:rPr spc="-27" dirty="0"/>
              <a:t>Learning</a:t>
            </a:r>
            <a:r>
              <a:rPr spc="-120" dirty="0"/>
              <a:t> </a:t>
            </a:r>
            <a:r>
              <a:rPr spc="-13" dirty="0"/>
              <a:t>Framework</a:t>
            </a:r>
          </a:p>
        </p:txBody>
      </p:sp>
      <p:grpSp>
        <p:nvGrpSpPr>
          <p:cNvPr id="3" name="object 3"/>
          <p:cNvGrpSpPr/>
          <p:nvPr/>
        </p:nvGrpSpPr>
        <p:grpSpPr>
          <a:xfrm>
            <a:off x="7550267" y="1269200"/>
            <a:ext cx="3403600" cy="4826000"/>
            <a:chOff x="5662700" y="951900"/>
            <a:chExt cx="2552700" cy="3619500"/>
          </a:xfrm>
        </p:grpSpPr>
        <p:pic>
          <p:nvPicPr>
            <p:cNvPr id="4" name="object 4"/>
            <p:cNvPicPr/>
            <p:nvPr/>
          </p:nvPicPr>
          <p:blipFill>
            <a:blip r:embed="rId2" cstate="print"/>
            <a:stretch>
              <a:fillRect/>
            </a:stretch>
          </p:blipFill>
          <p:spPr>
            <a:xfrm>
              <a:off x="5662700" y="951900"/>
              <a:ext cx="2552699" cy="1790699"/>
            </a:xfrm>
            <a:prstGeom prst="rect">
              <a:avLst/>
            </a:prstGeom>
          </p:spPr>
        </p:pic>
        <p:pic>
          <p:nvPicPr>
            <p:cNvPr id="5" name="object 5"/>
            <p:cNvPicPr/>
            <p:nvPr/>
          </p:nvPicPr>
          <p:blipFill>
            <a:blip r:embed="rId3" cstate="print"/>
            <a:stretch>
              <a:fillRect/>
            </a:stretch>
          </p:blipFill>
          <p:spPr>
            <a:xfrm>
              <a:off x="5735675" y="2714025"/>
              <a:ext cx="2466974" cy="1857374"/>
            </a:xfrm>
            <a:prstGeom prst="rect">
              <a:avLst/>
            </a:prstGeom>
          </p:spPr>
        </p:pic>
      </p:grpSp>
      <p:pic>
        <p:nvPicPr>
          <p:cNvPr id="6" name="object 6"/>
          <p:cNvPicPr/>
          <p:nvPr/>
        </p:nvPicPr>
        <p:blipFill>
          <a:blip r:embed="rId4" cstate="print"/>
          <a:stretch>
            <a:fillRect/>
          </a:stretch>
        </p:blipFill>
        <p:spPr>
          <a:xfrm>
            <a:off x="1244601" y="3961601"/>
            <a:ext cx="3809999" cy="2133599"/>
          </a:xfrm>
          <a:prstGeom prst="rect">
            <a:avLst/>
          </a:prstGeom>
        </p:spPr>
      </p:pic>
      <p:pic>
        <p:nvPicPr>
          <p:cNvPr id="7" name="object 7"/>
          <p:cNvPicPr/>
          <p:nvPr/>
        </p:nvPicPr>
        <p:blipFill>
          <a:blip r:embed="rId5" cstate="print"/>
          <a:stretch>
            <a:fillRect/>
          </a:stretch>
        </p:blipFill>
        <p:spPr>
          <a:xfrm>
            <a:off x="1090731" y="1778065"/>
            <a:ext cx="4457732" cy="129346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12805"/>
            <a:ext cx="10012516" cy="1332246"/>
          </a:xfrm>
          <a:prstGeom prst="rect">
            <a:avLst/>
          </a:prstGeom>
        </p:spPr>
        <p:txBody>
          <a:bodyPr vert="horz" wrap="square" lIns="0" tIns="282851" rIns="0" bIns="0" rtlCol="0" anchor="ctr">
            <a:spAutoFit/>
          </a:bodyPr>
          <a:lstStyle/>
          <a:p>
            <a:pPr marL="4704809" marR="6773" indent="-3403515">
              <a:lnSpc>
                <a:spcPts val="4000"/>
              </a:lnSpc>
              <a:spcBef>
                <a:spcPts val="667"/>
              </a:spcBef>
            </a:pPr>
            <a:r>
              <a:rPr dirty="0"/>
              <a:t>What</a:t>
            </a:r>
            <a:r>
              <a:rPr spc="-80" dirty="0"/>
              <a:t> </a:t>
            </a:r>
            <a:r>
              <a:rPr dirty="0"/>
              <a:t>kind</a:t>
            </a:r>
            <a:r>
              <a:rPr spc="-73" dirty="0"/>
              <a:t> </a:t>
            </a:r>
            <a:r>
              <a:rPr dirty="0"/>
              <a:t>of</a:t>
            </a:r>
            <a:r>
              <a:rPr spc="-67" dirty="0"/>
              <a:t> </a:t>
            </a:r>
            <a:r>
              <a:rPr spc="-27" dirty="0"/>
              <a:t>Hardware</a:t>
            </a:r>
            <a:r>
              <a:rPr spc="-73" dirty="0"/>
              <a:t> </a:t>
            </a:r>
            <a:r>
              <a:rPr dirty="0"/>
              <a:t>is</a:t>
            </a:r>
            <a:r>
              <a:rPr spc="-73" dirty="0"/>
              <a:t> </a:t>
            </a:r>
            <a:r>
              <a:rPr dirty="0"/>
              <a:t>needed</a:t>
            </a:r>
            <a:r>
              <a:rPr spc="-73" dirty="0"/>
              <a:t> </a:t>
            </a:r>
            <a:r>
              <a:rPr dirty="0"/>
              <a:t>for</a:t>
            </a:r>
            <a:r>
              <a:rPr spc="-73" dirty="0"/>
              <a:t> </a:t>
            </a:r>
            <a:r>
              <a:rPr spc="-27" dirty="0"/>
              <a:t>Deep </a:t>
            </a:r>
            <a:r>
              <a:rPr spc="-13" dirty="0"/>
              <a:t>Learning?</a:t>
            </a:r>
          </a:p>
        </p:txBody>
      </p:sp>
      <p:sp>
        <p:nvSpPr>
          <p:cNvPr id="3" name="object 3"/>
          <p:cNvSpPr txBox="1"/>
          <p:nvPr/>
        </p:nvSpPr>
        <p:spPr>
          <a:xfrm>
            <a:off x="963801" y="1613683"/>
            <a:ext cx="8902700" cy="4416701"/>
          </a:xfrm>
          <a:prstGeom prst="rect">
            <a:avLst/>
          </a:prstGeom>
        </p:spPr>
        <p:txBody>
          <a:bodyPr vert="horz" wrap="square" lIns="0" tIns="16933" rIns="0" bIns="0" rtlCol="0">
            <a:spAutoFit/>
          </a:bodyPr>
          <a:lstStyle/>
          <a:p>
            <a:pPr marL="518994" indent="-502061">
              <a:spcBef>
                <a:spcPts val="133"/>
              </a:spcBef>
              <a:buAutoNum type="arabicPeriod"/>
              <a:tabLst>
                <a:tab pos="518994" algn="l"/>
              </a:tabLst>
            </a:pPr>
            <a:r>
              <a:rPr sz="1867" b="1" dirty="0">
                <a:latin typeface="Arial" panose="020B0604020202020204"/>
                <a:cs typeface="Arial" panose="020B0604020202020204"/>
              </a:rPr>
              <a:t>Graphics</a:t>
            </a:r>
            <a:r>
              <a:rPr sz="1867" b="1" spc="-47" dirty="0">
                <a:latin typeface="Arial" panose="020B0604020202020204"/>
                <a:cs typeface="Arial" panose="020B0604020202020204"/>
              </a:rPr>
              <a:t> </a:t>
            </a:r>
            <a:r>
              <a:rPr sz="1867" b="1" dirty="0">
                <a:latin typeface="Arial" panose="020B0604020202020204"/>
                <a:cs typeface="Arial" panose="020B0604020202020204"/>
              </a:rPr>
              <a:t>Processing</a:t>
            </a:r>
            <a:r>
              <a:rPr sz="1867" b="1" spc="-40" dirty="0">
                <a:latin typeface="Arial" panose="020B0604020202020204"/>
                <a:cs typeface="Arial" panose="020B0604020202020204"/>
              </a:rPr>
              <a:t> </a:t>
            </a:r>
            <a:r>
              <a:rPr sz="1867" b="1" dirty="0">
                <a:latin typeface="Arial" panose="020B0604020202020204"/>
                <a:cs typeface="Arial" panose="020B0604020202020204"/>
              </a:rPr>
              <a:t>Unit</a:t>
            </a:r>
            <a:r>
              <a:rPr sz="1867" b="1" spc="-40" dirty="0">
                <a:latin typeface="Arial" panose="020B0604020202020204"/>
                <a:cs typeface="Arial" panose="020B0604020202020204"/>
              </a:rPr>
              <a:t> </a:t>
            </a:r>
            <a:r>
              <a:rPr sz="1867" b="1" spc="-13" dirty="0">
                <a:latin typeface="Arial" panose="020B0604020202020204"/>
                <a:cs typeface="Arial" panose="020B0604020202020204"/>
              </a:rPr>
              <a:t>(GPU)</a:t>
            </a:r>
            <a:endParaRPr sz="1867">
              <a:latin typeface="Arial" panose="020B0604020202020204"/>
              <a:cs typeface="Arial" panose="020B0604020202020204"/>
            </a:endParaRPr>
          </a:p>
          <a:p>
            <a:pPr>
              <a:spcBef>
                <a:spcPts val="113"/>
              </a:spcBef>
              <a:buFont typeface="Arial" panose="020B0604020202020204"/>
              <a:buAutoNum type="arabicPeriod"/>
            </a:pPr>
            <a:endParaRPr sz="1867">
              <a:latin typeface="Arial" panose="020B0604020202020204"/>
              <a:cs typeface="Arial" panose="020B0604020202020204"/>
            </a:endParaRPr>
          </a:p>
          <a:p>
            <a:pPr marL="1128578" lvl="1" indent="-502061">
              <a:buAutoNum type="alphaLcPeriod"/>
              <a:tabLst>
                <a:tab pos="1128578" algn="l"/>
              </a:tabLst>
            </a:pPr>
            <a:r>
              <a:rPr sz="1867" spc="-27" dirty="0">
                <a:latin typeface="Arial MT"/>
                <a:cs typeface="Arial MT"/>
              </a:rPr>
              <a:t>NVIDIA</a:t>
            </a:r>
            <a:r>
              <a:rPr sz="1867" spc="-107" dirty="0">
                <a:latin typeface="Arial MT"/>
                <a:cs typeface="Arial MT"/>
              </a:rPr>
              <a:t> </a:t>
            </a:r>
            <a:r>
              <a:rPr sz="1867" dirty="0">
                <a:latin typeface="Arial MT"/>
                <a:cs typeface="Arial MT"/>
              </a:rPr>
              <a:t>GTX</a:t>
            </a:r>
            <a:r>
              <a:rPr sz="1867" spc="-27" dirty="0">
                <a:latin typeface="Arial MT"/>
                <a:cs typeface="Arial MT"/>
              </a:rPr>
              <a:t> </a:t>
            </a:r>
            <a:r>
              <a:rPr sz="1867" dirty="0">
                <a:latin typeface="Arial MT"/>
                <a:cs typeface="Arial MT"/>
              </a:rPr>
              <a:t>1060,</a:t>
            </a:r>
            <a:r>
              <a:rPr sz="1867" spc="-13" dirty="0">
                <a:latin typeface="Arial MT"/>
                <a:cs typeface="Arial MT"/>
              </a:rPr>
              <a:t> </a:t>
            </a:r>
            <a:r>
              <a:rPr sz="1867" dirty="0">
                <a:latin typeface="Arial MT"/>
                <a:cs typeface="Arial MT"/>
              </a:rPr>
              <a:t>GTX</a:t>
            </a:r>
            <a:r>
              <a:rPr sz="1867" spc="-13" dirty="0">
                <a:latin typeface="Arial MT"/>
                <a:cs typeface="Arial MT"/>
              </a:rPr>
              <a:t> </a:t>
            </a:r>
            <a:r>
              <a:rPr sz="1867" dirty="0">
                <a:latin typeface="Arial MT"/>
                <a:cs typeface="Arial MT"/>
              </a:rPr>
              <a:t>1070,</a:t>
            </a:r>
            <a:r>
              <a:rPr sz="1867" spc="-13" dirty="0">
                <a:latin typeface="Arial MT"/>
                <a:cs typeface="Arial MT"/>
              </a:rPr>
              <a:t> </a:t>
            </a:r>
            <a:r>
              <a:rPr sz="1867" dirty="0">
                <a:latin typeface="Arial MT"/>
                <a:cs typeface="Arial MT"/>
              </a:rPr>
              <a:t>GTX</a:t>
            </a:r>
            <a:r>
              <a:rPr sz="1867" spc="-13" dirty="0">
                <a:latin typeface="Arial MT"/>
                <a:cs typeface="Arial MT"/>
              </a:rPr>
              <a:t> </a:t>
            </a:r>
            <a:r>
              <a:rPr sz="1867" dirty="0">
                <a:latin typeface="Arial MT"/>
                <a:cs typeface="Arial MT"/>
              </a:rPr>
              <a:t>1080</a:t>
            </a:r>
            <a:r>
              <a:rPr sz="1867" spc="-20" dirty="0">
                <a:latin typeface="Arial MT"/>
                <a:cs typeface="Arial MT"/>
              </a:rPr>
              <a:t> </a:t>
            </a:r>
            <a:r>
              <a:rPr sz="1867" dirty="0">
                <a:latin typeface="Arial MT"/>
                <a:cs typeface="Arial MT"/>
              </a:rPr>
              <a:t>and</a:t>
            </a:r>
            <a:r>
              <a:rPr sz="1867" spc="-13" dirty="0">
                <a:latin typeface="Arial MT"/>
                <a:cs typeface="Arial MT"/>
              </a:rPr>
              <a:t> above</a:t>
            </a:r>
            <a:endParaRPr sz="1867">
              <a:latin typeface="Arial MT"/>
              <a:cs typeface="Arial MT"/>
            </a:endParaRPr>
          </a:p>
          <a:p>
            <a:pPr lvl="1">
              <a:spcBef>
                <a:spcPts val="113"/>
              </a:spcBef>
              <a:buFont typeface="Arial MT"/>
              <a:buAutoNum type="alphaLcPeriod"/>
            </a:pPr>
            <a:endParaRPr sz="1867">
              <a:latin typeface="Arial MT"/>
              <a:cs typeface="Arial MT"/>
            </a:endParaRPr>
          </a:p>
          <a:p>
            <a:pPr marL="518994" indent="-502061">
              <a:buAutoNum type="arabicPeriod"/>
              <a:tabLst>
                <a:tab pos="518994" algn="l"/>
              </a:tabLst>
            </a:pPr>
            <a:r>
              <a:rPr sz="1867" b="1" spc="-33" dirty="0">
                <a:latin typeface="Arial" panose="020B0604020202020204"/>
                <a:cs typeface="Arial" panose="020B0604020202020204"/>
              </a:rPr>
              <a:t>RAM</a:t>
            </a:r>
            <a:endParaRPr sz="1867">
              <a:latin typeface="Arial" panose="020B0604020202020204"/>
              <a:cs typeface="Arial" panose="020B0604020202020204"/>
            </a:endParaRPr>
          </a:p>
          <a:p>
            <a:pPr>
              <a:spcBef>
                <a:spcPts val="113"/>
              </a:spcBef>
              <a:buFont typeface="Arial" panose="020B0604020202020204"/>
              <a:buAutoNum type="arabicPeriod"/>
            </a:pPr>
            <a:endParaRPr sz="1867">
              <a:latin typeface="Arial" panose="020B0604020202020204"/>
              <a:cs typeface="Arial" panose="020B0604020202020204"/>
            </a:endParaRPr>
          </a:p>
          <a:p>
            <a:pPr marL="1128578" lvl="1" indent="-502061">
              <a:buAutoNum type="alphaLcPeriod"/>
              <a:tabLst>
                <a:tab pos="1128578" algn="l"/>
              </a:tabLst>
            </a:pPr>
            <a:r>
              <a:rPr sz="1867" dirty="0">
                <a:latin typeface="Arial MT"/>
                <a:cs typeface="Arial MT"/>
              </a:rPr>
              <a:t>8</a:t>
            </a:r>
            <a:r>
              <a:rPr sz="1867" spc="-27" dirty="0">
                <a:latin typeface="Arial MT"/>
                <a:cs typeface="Arial MT"/>
              </a:rPr>
              <a:t> </a:t>
            </a:r>
            <a:r>
              <a:rPr sz="1867" dirty="0">
                <a:latin typeface="Arial MT"/>
                <a:cs typeface="Arial MT"/>
              </a:rPr>
              <a:t>GB</a:t>
            </a:r>
            <a:r>
              <a:rPr sz="1867" spc="-20" dirty="0">
                <a:latin typeface="Arial MT"/>
                <a:cs typeface="Arial MT"/>
              </a:rPr>
              <a:t> </a:t>
            </a:r>
            <a:r>
              <a:rPr sz="1867" dirty="0">
                <a:latin typeface="Arial MT"/>
                <a:cs typeface="Arial MT"/>
              </a:rPr>
              <a:t>and</a:t>
            </a:r>
            <a:r>
              <a:rPr sz="1867" spc="-27" dirty="0">
                <a:latin typeface="Arial MT"/>
                <a:cs typeface="Arial MT"/>
              </a:rPr>
              <a:t> </a:t>
            </a:r>
            <a:r>
              <a:rPr sz="1867" spc="-13" dirty="0">
                <a:latin typeface="Arial MT"/>
                <a:cs typeface="Arial MT"/>
              </a:rPr>
              <a:t>above</a:t>
            </a:r>
            <a:endParaRPr sz="1867">
              <a:latin typeface="Arial MT"/>
              <a:cs typeface="Arial MT"/>
            </a:endParaRPr>
          </a:p>
          <a:p>
            <a:pPr lvl="1">
              <a:spcBef>
                <a:spcPts val="113"/>
              </a:spcBef>
              <a:buFont typeface="Arial MT"/>
              <a:buAutoNum type="alphaLcPeriod"/>
            </a:pPr>
            <a:endParaRPr sz="1867">
              <a:latin typeface="Arial MT"/>
              <a:cs typeface="Arial MT"/>
            </a:endParaRPr>
          </a:p>
          <a:p>
            <a:pPr marL="518994" indent="-502061">
              <a:buAutoNum type="arabicPeriod"/>
              <a:tabLst>
                <a:tab pos="518994" algn="l"/>
              </a:tabLst>
            </a:pPr>
            <a:r>
              <a:rPr sz="1867" b="1" spc="-13" dirty="0">
                <a:latin typeface="Arial" panose="020B0604020202020204"/>
                <a:cs typeface="Arial" panose="020B0604020202020204"/>
              </a:rPr>
              <a:t>HDD/SSD</a:t>
            </a:r>
            <a:endParaRPr sz="1867">
              <a:latin typeface="Arial" panose="020B0604020202020204"/>
              <a:cs typeface="Arial" panose="020B0604020202020204"/>
            </a:endParaRPr>
          </a:p>
          <a:p>
            <a:pPr>
              <a:spcBef>
                <a:spcPts val="113"/>
              </a:spcBef>
              <a:buFont typeface="Arial" panose="020B0604020202020204"/>
              <a:buAutoNum type="arabicPeriod"/>
            </a:pPr>
            <a:endParaRPr sz="1867">
              <a:latin typeface="Arial" panose="020B0604020202020204"/>
              <a:cs typeface="Arial" panose="020B0604020202020204"/>
            </a:endParaRPr>
          </a:p>
          <a:p>
            <a:pPr marL="1128578" lvl="1" indent="-502061">
              <a:buAutoNum type="alphaLcPeriod"/>
              <a:tabLst>
                <a:tab pos="1128578" algn="l"/>
              </a:tabLst>
            </a:pPr>
            <a:r>
              <a:rPr sz="1867" dirty="0">
                <a:latin typeface="Arial MT"/>
                <a:cs typeface="Arial MT"/>
              </a:rPr>
              <a:t>1TB</a:t>
            </a:r>
            <a:r>
              <a:rPr sz="1867" spc="-33" dirty="0">
                <a:latin typeface="Arial MT"/>
                <a:cs typeface="Arial MT"/>
              </a:rPr>
              <a:t> </a:t>
            </a:r>
            <a:r>
              <a:rPr sz="1867" dirty="0">
                <a:latin typeface="Arial MT"/>
                <a:cs typeface="Arial MT"/>
              </a:rPr>
              <a:t>HDD</a:t>
            </a:r>
            <a:r>
              <a:rPr sz="1867" spc="-27" dirty="0">
                <a:latin typeface="Arial MT"/>
                <a:cs typeface="Arial MT"/>
              </a:rPr>
              <a:t> </a:t>
            </a:r>
            <a:r>
              <a:rPr sz="1867" dirty="0">
                <a:latin typeface="Arial MT"/>
                <a:cs typeface="Arial MT"/>
              </a:rPr>
              <a:t>(datasets)</a:t>
            </a:r>
            <a:r>
              <a:rPr sz="1867" spc="-27" dirty="0">
                <a:latin typeface="Arial MT"/>
                <a:cs typeface="Arial MT"/>
              </a:rPr>
              <a:t> </a:t>
            </a:r>
            <a:r>
              <a:rPr sz="1867" dirty="0">
                <a:latin typeface="Arial MT"/>
                <a:cs typeface="Arial MT"/>
              </a:rPr>
              <a:t>and</a:t>
            </a:r>
            <a:r>
              <a:rPr sz="1867" spc="-27" dirty="0">
                <a:latin typeface="Arial MT"/>
                <a:cs typeface="Arial MT"/>
              </a:rPr>
              <a:t> </a:t>
            </a:r>
            <a:r>
              <a:rPr sz="1867" dirty="0">
                <a:latin typeface="Arial MT"/>
                <a:cs typeface="Arial MT"/>
              </a:rPr>
              <a:t>good</a:t>
            </a:r>
            <a:r>
              <a:rPr sz="1867" spc="-27" dirty="0">
                <a:latin typeface="Arial MT"/>
                <a:cs typeface="Arial MT"/>
              </a:rPr>
              <a:t> </a:t>
            </a:r>
            <a:r>
              <a:rPr sz="1867" dirty="0">
                <a:latin typeface="Arial MT"/>
                <a:cs typeface="Arial MT"/>
              </a:rPr>
              <a:t>to</a:t>
            </a:r>
            <a:r>
              <a:rPr sz="1867" spc="-27" dirty="0">
                <a:latin typeface="Arial MT"/>
                <a:cs typeface="Arial MT"/>
              </a:rPr>
              <a:t> </a:t>
            </a:r>
            <a:r>
              <a:rPr sz="1867" dirty="0">
                <a:latin typeface="Arial MT"/>
                <a:cs typeface="Arial MT"/>
              </a:rPr>
              <a:t>have</a:t>
            </a:r>
            <a:r>
              <a:rPr sz="1867" spc="-27" dirty="0">
                <a:latin typeface="Arial MT"/>
                <a:cs typeface="Arial MT"/>
              </a:rPr>
              <a:t> </a:t>
            </a:r>
            <a:r>
              <a:rPr sz="1867" dirty="0">
                <a:latin typeface="Arial MT"/>
                <a:cs typeface="Arial MT"/>
              </a:rPr>
              <a:t>256GB</a:t>
            </a:r>
            <a:r>
              <a:rPr sz="1867" spc="-27" dirty="0">
                <a:latin typeface="Arial MT"/>
                <a:cs typeface="Arial MT"/>
              </a:rPr>
              <a:t> </a:t>
            </a:r>
            <a:r>
              <a:rPr sz="1867" dirty="0">
                <a:latin typeface="Arial MT"/>
                <a:cs typeface="Arial MT"/>
              </a:rPr>
              <a:t>SSD</a:t>
            </a:r>
            <a:r>
              <a:rPr sz="1867" spc="-27" dirty="0">
                <a:latin typeface="Arial MT"/>
                <a:cs typeface="Arial MT"/>
              </a:rPr>
              <a:t> </a:t>
            </a:r>
            <a:r>
              <a:rPr sz="1867" dirty="0">
                <a:latin typeface="Arial MT"/>
                <a:cs typeface="Arial MT"/>
              </a:rPr>
              <a:t>(faster</a:t>
            </a:r>
            <a:r>
              <a:rPr sz="1867" spc="-27" dirty="0">
                <a:latin typeface="Arial MT"/>
                <a:cs typeface="Arial MT"/>
              </a:rPr>
              <a:t> </a:t>
            </a:r>
            <a:r>
              <a:rPr sz="1867" spc="-13" dirty="0">
                <a:latin typeface="Arial MT"/>
                <a:cs typeface="Arial MT"/>
              </a:rPr>
              <a:t>preprocessing)</a:t>
            </a:r>
            <a:endParaRPr sz="1867">
              <a:latin typeface="Arial MT"/>
              <a:cs typeface="Arial MT"/>
            </a:endParaRPr>
          </a:p>
          <a:p>
            <a:pPr lvl="1">
              <a:spcBef>
                <a:spcPts val="113"/>
              </a:spcBef>
              <a:buFont typeface="Arial MT"/>
              <a:buAutoNum type="alphaLcPeriod"/>
            </a:pPr>
            <a:endParaRPr sz="1867">
              <a:latin typeface="Arial MT"/>
              <a:cs typeface="Arial MT"/>
            </a:endParaRPr>
          </a:p>
          <a:p>
            <a:pPr marL="518994" indent="-502061">
              <a:buAutoNum type="arabicPeriod"/>
              <a:tabLst>
                <a:tab pos="518994" algn="l"/>
              </a:tabLst>
            </a:pPr>
            <a:r>
              <a:rPr sz="1867" b="1" spc="-33" dirty="0">
                <a:latin typeface="Arial" panose="020B0604020202020204"/>
                <a:cs typeface="Arial" panose="020B0604020202020204"/>
              </a:rPr>
              <a:t>CPU</a:t>
            </a:r>
            <a:endParaRPr sz="1867">
              <a:latin typeface="Arial" panose="020B0604020202020204"/>
              <a:cs typeface="Arial" panose="020B0604020202020204"/>
            </a:endParaRPr>
          </a:p>
          <a:p>
            <a:pPr>
              <a:spcBef>
                <a:spcPts val="113"/>
              </a:spcBef>
              <a:buFont typeface="Arial" panose="020B0604020202020204"/>
              <a:buAutoNum type="arabicPeriod"/>
            </a:pPr>
            <a:endParaRPr sz="1867">
              <a:latin typeface="Arial" panose="020B0604020202020204"/>
              <a:cs typeface="Arial" panose="020B0604020202020204"/>
            </a:endParaRPr>
          </a:p>
          <a:p>
            <a:pPr marL="1128578" lvl="1" indent="-502061">
              <a:buAutoNum type="alphaLcPeriod"/>
              <a:tabLst>
                <a:tab pos="1128578" algn="l"/>
              </a:tabLst>
            </a:pPr>
            <a:r>
              <a:rPr sz="1867" dirty="0">
                <a:latin typeface="Arial MT"/>
                <a:cs typeface="Arial MT"/>
              </a:rPr>
              <a:t>i5</a:t>
            </a:r>
            <a:r>
              <a:rPr sz="1867" spc="-20" dirty="0">
                <a:latin typeface="Arial MT"/>
                <a:cs typeface="Arial MT"/>
              </a:rPr>
              <a:t> </a:t>
            </a:r>
            <a:r>
              <a:rPr sz="1867" dirty="0">
                <a:latin typeface="Arial MT"/>
                <a:cs typeface="Arial MT"/>
              </a:rPr>
              <a:t>8th</a:t>
            </a:r>
            <a:r>
              <a:rPr sz="1867" spc="-20" dirty="0">
                <a:latin typeface="Arial MT"/>
                <a:cs typeface="Arial MT"/>
              </a:rPr>
              <a:t> </a:t>
            </a:r>
            <a:r>
              <a:rPr sz="1867" dirty="0">
                <a:latin typeface="Arial MT"/>
                <a:cs typeface="Arial MT"/>
              </a:rPr>
              <a:t>Gen</a:t>
            </a:r>
            <a:r>
              <a:rPr sz="1867" spc="-20" dirty="0">
                <a:latin typeface="Arial MT"/>
                <a:cs typeface="Arial MT"/>
              </a:rPr>
              <a:t> </a:t>
            </a:r>
            <a:r>
              <a:rPr sz="1867" dirty="0">
                <a:latin typeface="Arial MT"/>
                <a:cs typeface="Arial MT"/>
              </a:rPr>
              <a:t>and</a:t>
            </a:r>
            <a:r>
              <a:rPr sz="1867" spc="-13" dirty="0">
                <a:latin typeface="Arial MT"/>
                <a:cs typeface="Arial MT"/>
              </a:rPr>
              <a:t> </a:t>
            </a:r>
            <a:r>
              <a:rPr sz="1867" spc="-27" dirty="0">
                <a:latin typeface="Arial MT"/>
                <a:cs typeface="Arial MT"/>
              </a:rPr>
              <a:t>above</a:t>
            </a:r>
            <a:endParaRPr sz="1867">
              <a:latin typeface="Arial MT"/>
              <a:cs typeface="Arial M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5448" y="2162471"/>
            <a:ext cx="2746585" cy="3366347"/>
            <a:chOff x="1076585" y="1621853"/>
            <a:chExt cx="2059939" cy="2524760"/>
          </a:xfrm>
        </p:grpSpPr>
        <p:pic>
          <p:nvPicPr>
            <p:cNvPr id="3" name="object 3"/>
            <p:cNvPicPr/>
            <p:nvPr/>
          </p:nvPicPr>
          <p:blipFill>
            <a:blip r:embed="rId2" cstate="print"/>
            <a:stretch>
              <a:fillRect/>
            </a:stretch>
          </p:blipFill>
          <p:spPr>
            <a:xfrm>
              <a:off x="1076585" y="1621853"/>
              <a:ext cx="1089800" cy="584900"/>
            </a:xfrm>
            <a:prstGeom prst="rect">
              <a:avLst/>
            </a:prstGeom>
          </p:spPr>
        </p:pic>
        <p:pic>
          <p:nvPicPr>
            <p:cNvPr id="4" name="object 4"/>
            <p:cNvPicPr/>
            <p:nvPr/>
          </p:nvPicPr>
          <p:blipFill>
            <a:blip r:embed="rId3" cstate="print"/>
            <a:stretch>
              <a:fillRect/>
            </a:stretch>
          </p:blipFill>
          <p:spPr>
            <a:xfrm>
              <a:off x="1116585" y="1638852"/>
              <a:ext cx="1009799" cy="504899"/>
            </a:xfrm>
            <a:prstGeom prst="rect">
              <a:avLst/>
            </a:prstGeom>
          </p:spPr>
        </p:pic>
        <p:pic>
          <p:nvPicPr>
            <p:cNvPr id="5" name="object 5"/>
            <p:cNvPicPr/>
            <p:nvPr/>
          </p:nvPicPr>
          <p:blipFill>
            <a:blip r:embed="rId4" cstate="print"/>
            <a:stretch>
              <a:fillRect/>
            </a:stretch>
          </p:blipFill>
          <p:spPr>
            <a:xfrm>
              <a:off x="1880428" y="2173352"/>
              <a:ext cx="452000" cy="452000"/>
            </a:xfrm>
            <a:prstGeom prst="rect">
              <a:avLst/>
            </a:prstGeom>
          </p:spPr>
        </p:pic>
        <p:pic>
          <p:nvPicPr>
            <p:cNvPr id="6" name="object 6"/>
            <p:cNvPicPr/>
            <p:nvPr/>
          </p:nvPicPr>
          <p:blipFill>
            <a:blip r:embed="rId5" cstate="print"/>
            <a:stretch>
              <a:fillRect/>
            </a:stretch>
          </p:blipFill>
          <p:spPr>
            <a:xfrm>
              <a:off x="1920428" y="2190352"/>
              <a:ext cx="371999" cy="371999"/>
            </a:xfrm>
            <a:prstGeom prst="rect">
              <a:avLst/>
            </a:prstGeom>
          </p:spPr>
        </p:pic>
        <p:pic>
          <p:nvPicPr>
            <p:cNvPr id="7" name="object 7"/>
            <p:cNvPicPr/>
            <p:nvPr/>
          </p:nvPicPr>
          <p:blipFill>
            <a:blip r:embed="rId2" cstate="print"/>
            <a:stretch>
              <a:fillRect/>
            </a:stretch>
          </p:blipFill>
          <p:spPr>
            <a:xfrm>
              <a:off x="2046374" y="2591641"/>
              <a:ext cx="1089800" cy="584900"/>
            </a:xfrm>
            <a:prstGeom prst="rect">
              <a:avLst/>
            </a:prstGeom>
          </p:spPr>
        </p:pic>
        <p:pic>
          <p:nvPicPr>
            <p:cNvPr id="8" name="object 8"/>
            <p:cNvPicPr/>
            <p:nvPr/>
          </p:nvPicPr>
          <p:blipFill>
            <a:blip r:embed="rId3" cstate="print"/>
            <a:stretch>
              <a:fillRect/>
            </a:stretch>
          </p:blipFill>
          <p:spPr>
            <a:xfrm>
              <a:off x="2086374" y="2608640"/>
              <a:ext cx="1009799" cy="504899"/>
            </a:xfrm>
            <a:prstGeom prst="rect">
              <a:avLst/>
            </a:prstGeom>
          </p:spPr>
        </p:pic>
        <p:pic>
          <p:nvPicPr>
            <p:cNvPr id="9" name="object 9"/>
            <p:cNvPicPr/>
            <p:nvPr/>
          </p:nvPicPr>
          <p:blipFill>
            <a:blip r:embed="rId6" cstate="print"/>
            <a:stretch>
              <a:fillRect/>
            </a:stretch>
          </p:blipFill>
          <p:spPr>
            <a:xfrm>
              <a:off x="1880299" y="3143009"/>
              <a:ext cx="452000" cy="452000"/>
            </a:xfrm>
            <a:prstGeom prst="rect">
              <a:avLst/>
            </a:prstGeom>
          </p:spPr>
        </p:pic>
        <p:pic>
          <p:nvPicPr>
            <p:cNvPr id="10" name="object 10"/>
            <p:cNvPicPr/>
            <p:nvPr/>
          </p:nvPicPr>
          <p:blipFill>
            <a:blip r:embed="rId7" cstate="print"/>
            <a:stretch>
              <a:fillRect/>
            </a:stretch>
          </p:blipFill>
          <p:spPr>
            <a:xfrm>
              <a:off x="1920299" y="3160009"/>
              <a:ext cx="371999" cy="372000"/>
            </a:xfrm>
            <a:prstGeom prst="rect">
              <a:avLst/>
            </a:prstGeom>
          </p:spPr>
        </p:pic>
        <p:pic>
          <p:nvPicPr>
            <p:cNvPr id="11" name="object 11"/>
            <p:cNvPicPr/>
            <p:nvPr/>
          </p:nvPicPr>
          <p:blipFill>
            <a:blip r:embed="rId2" cstate="print"/>
            <a:stretch>
              <a:fillRect/>
            </a:stretch>
          </p:blipFill>
          <p:spPr>
            <a:xfrm>
              <a:off x="1076585" y="3561430"/>
              <a:ext cx="1089800" cy="584900"/>
            </a:xfrm>
            <a:prstGeom prst="rect">
              <a:avLst/>
            </a:prstGeom>
          </p:spPr>
        </p:pic>
        <p:pic>
          <p:nvPicPr>
            <p:cNvPr id="12" name="object 12"/>
            <p:cNvPicPr/>
            <p:nvPr/>
          </p:nvPicPr>
          <p:blipFill>
            <a:blip r:embed="rId3" cstate="print"/>
            <a:stretch>
              <a:fillRect/>
            </a:stretch>
          </p:blipFill>
          <p:spPr>
            <a:xfrm>
              <a:off x="1116585" y="3578429"/>
              <a:ext cx="1009799" cy="504899"/>
            </a:xfrm>
            <a:prstGeom prst="rect">
              <a:avLst/>
            </a:prstGeom>
          </p:spPr>
        </p:pic>
      </p:grpSp>
      <p:sp>
        <p:nvSpPr>
          <p:cNvPr id="13" name="object 13"/>
          <p:cNvSpPr txBox="1"/>
          <p:nvPr/>
        </p:nvSpPr>
        <p:spPr>
          <a:xfrm>
            <a:off x="1688813" y="4979097"/>
            <a:ext cx="947420" cy="222219"/>
          </a:xfrm>
          <a:prstGeom prst="rect">
            <a:avLst/>
          </a:prstGeom>
        </p:spPr>
        <p:txBody>
          <a:bodyPr vert="horz" wrap="square" lIns="0" tIns="16933" rIns="0" bIns="0" rtlCol="0">
            <a:spAutoFit/>
          </a:bodyPr>
          <a:lstStyle/>
          <a:p>
            <a:pPr marL="16933">
              <a:spcBef>
                <a:spcPts val="133"/>
              </a:spcBef>
            </a:pPr>
            <a:r>
              <a:rPr sz="1333" spc="-13" dirty="0">
                <a:latin typeface="Arial MT"/>
                <a:cs typeface="Arial MT"/>
              </a:rPr>
              <a:t>Applications</a:t>
            </a:r>
            <a:endParaRPr sz="1333">
              <a:latin typeface="Arial MT"/>
              <a:cs typeface="Arial MT"/>
            </a:endParaRPr>
          </a:p>
        </p:txBody>
      </p:sp>
      <p:sp>
        <p:nvSpPr>
          <p:cNvPr id="14" name="object 14"/>
          <p:cNvSpPr txBox="1"/>
          <p:nvPr/>
        </p:nvSpPr>
        <p:spPr>
          <a:xfrm>
            <a:off x="506834" y="2425967"/>
            <a:ext cx="3494193" cy="1628331"/>
          </a:xfrm>
          <a:prstGeom prst="rect">
            <a:avLst/>
          </a:prstGeom>
        </p:spPr>
        <p:txBody>
          <a:bodyPr vert="horz" wrap="square" lIns="0" tIns="0" rIns="0" bIns="0" rtlCol="0">
            <a:spAutoFit/>
          </a:bodyPr>
          <a:lstStyle/>
          <a:p>
            <a:pPr marR="172716" algn="ctr">
              <a:lnSpc>
                <a:spcPts val="1473"/>
              </a:lnSpc>
            </a:pPr>
            <a:r>
              <a:rPr sz="1333" spc="-27" dirty="0">
                <a:latin typeface="Arial MT"/>
                <a:cs typeface="Arial MT"/>
              </a:rPr>
              <a:t>Data</a:t>
            </a: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lnSpc>
                <a:spcPct val="100000"/>
              </a:lnSpc>
            </a:pPr>
            <a:endParaRPr sz="1333">
              <a:latin typeface="Arial MT"/>
              <a:cs typeface="Arial MT"/>
            </a:endParaRPr>
          </a:p>
          <a:p>
            <a:pPr>
              <a:spcBef>
                <a:spcPts val="213"/>
              </a:spcBef>
            </a:pPr>
            <a:endParaRPr sz="1333">
              <a:latin typeface="Arial MT"/>
              <a:cs typeface="Arial MT"/>
            </a:endParaRPr>
          </a:p>
          <a:p>
            <a:pPr algn="r">
              <a:lnSpc>
                <a:spcPts val="1500"/>
              </a:lnSpc>
            </a:pPr>
            <a:r>
              <a:rPr sz="1333" spc="-13" dirty="0">
                <a:latin typeface="Arial MT"/>
                <a:cs typeface="Arial MT"/>
              </a:rPr>
              <a:t>Computational</a:t>
            </a:r>
            <a:endParaRPr sz="1333">
              <a:latin typeface="Arial MT"/>
              <a:cs typeface="Arial MT"/>
            </a:endParaRPr>
          </a:p>
          <a:p>
            <a:pPr marR="130383" algn="ctr">
              <a:lnSpc>
                <a:spcPts val="1500"/>
              </a:lnSpc>
              <a:tabLst>
                <a:tab pos="2542476" algn="l"/>
              </a:tabLst>
            </a:pPr>
            <a:r>
              <a:rPr sz="2000" spc="-20" baseline="28000" dirty="0">
                <a:latin typeface="Arial MT"/>
                <a:cs typeface="Arial MT"/>
              </a:rPr>
              <a:t>Research</a:t>
            </a:r>
            <a:r>
              <a:rPr sz="2000" baseline="28000" dirty="0">
                <a:latin typeface="Arial MT"/>
                <a:cs typeface="Arial MT"/>
              </a:rPr>
              <a:t>	</a:t>
            </a:r>
            <a:r>
              <a:rPr sz="1333" spc="-13" dirty="0">
                <a:latin typeface="Arial MT"/>
                <a:cs typeface="Arial MT"/>
              </a:rPr>
              <a:t>Resources</a:t>
            </a:r>
            <a:endParaRPr sz="1333">
              <a:latin typeface="Arial MT"/>
              <a:cs typeface="Arial MT"/>
            </a:endParaRPr>
          </a:p>
        </p:txBody>
      </p:sp>
      <p:grpSp>
        <p:nvGrpSpPr>
          <p:cNvPr id="15" name="object 15"/>
          <p:cNvGrpSpPr/>
          <p:nvPr/>
        </p:nvGrpSpPr>
        <p:grpSpPr>
          <a:xfrm>
            <a:off x="142396" y="3455522"/>
            <a:ext cx="1674707" cy="1337733"/>
            <a:chOff x="106797" y="2591641"/>
            <a:chExt cx="1256030" cy="1003300"/>
          </a:xfrm>
        </p:grpSpPr>
        <p:pic>
          <p:nvPicPr>
            <p:cNvPr id="16" name="object 16"/>
            <p:cNvPicPr/>
            <p:nvPr/>
          </p:nvPicPr>
          <p:blipFill>
            <a:blip r:embed="rId4" cstate="print"/>
            <a:stretch>
              <a:fillRect/>
            </a:stretch>
          </p:blipFill>
          <p:spPr>
            <a:xfrm>
              <a:off x="910642" y="3142880"/>
              <a:ext cx="452000" cy="452000"/>
            </a:xfrm>
            <a:prstGeom prst="rect">
              <a:avLst/>
            </a:prstGeom>
          </p:spPr>
        </p:pic>
        <p:pic>
          <p:nvPicPr>
            <p:cNvPr id="17" name="object 17"/>
            <p:cNvPicPr/>
            <p:nvPr/>
          </p:nvPicPr>
          <p:blipFill>
            <a:blip r:embed="rId8" cstate="print"/>
            <a:stretch>
              <a:fillRect/>
            </a:stretch>
          </p:blipFill>
          <p:spPr>
            <a:xfrm>
              <a:off x="950642" y="3159880"/>
              <a:ext cx="371999" cy="371999"/>
            </a:xfrm>
            <a:prstGeom prst="rect">
              <a:avLst/>
            </a:prstGeom>
          </p:spPr>
        </p:pic>
        <p:pic>
          <p:nvPicPr>
            <p:cNvPr id="18" name="object 18"/>
            <p:cNvPicPr/>
            <p:nvPr/>
          </p:nvPicPr>
          <p:blipFill>
            <a:blip r:embed="rId2" cstate="print"/>
            <a:stretch>
              <a:fillRect/>
            </a:stretch>
          </p:blipFill>
          <p:spPr>
            <a:xfrm>
              <a:off x="106797" y="2591641"/>
              <a:ext cx="1089800" cy="584900"/>
            </a:xfrm>
            <a:prstGeom prst="rect">
              <a:avLst/>
            </a:prstGeom>
          </p:spPr>
        </p:pic>
        <p:pic>
          <p:nvPicPr>
            <p:cNvPr id="19" name="object 19"/>
            <p:cNvPicPr/>
            <p:nvPr/>
          </p:nvPicPr>
          <p:blipFill>
            <a:blip r:embed="rId3" cstate="print"/>
            <a:stretch>
              <a:fillRect/>
            </a:stretch>
          </p:blipFill>
          <p:spPr>
            <a:xfrm>
              <a:off x="146797" y="2608640"/>
              <a:ext cx="1009799" cy="504899"/>
            </a:xfrm>
            <a:prstGeom prst="rect">
              <a:avLst/>
            </a:prstGeom>
          </p:spPr>
        </p:pic>
      </p:grpSp>
      <p:grpSp>
        <p:nvGrpSpPr>
          <p:cNvPr id="20" name="object 20"/>
          <p:cNvGrpSpPr/>
          <p:nvPr/>
        </p:nvGrpSpPr>
        <p:grpSpPr>
          <a:xfrm>
            <a:off x="0" y="1998133"/>
            <a:ext cx="4318000" cy="2758440"/>
            <a:chOff x="0" y="1498600"/>
            <a:chExt cx="3238500" cy="2068830"/>
          </a:xfrm>
        </p:grpSpPr>
        <p:pic>
          <p:nvPicPr>
            <p:cNvPr id="21" name="object 21"/>
            <p:cNvPicPr/>
            <p:nvPr/>
          </p:nvPicPr>
          <p:blipFill>
            <a:blip r:embed="rId6" cstate="print"/>
            <a:stretch>
              <a:fillRect/>
            </a:stretch>
          </p:blipFill>
          <p:spPr>
            <a:xfrm>
              <a:off x="910771" y="2173223"/>
              <a:ext cx="452000" cy="452000"/>
            </a:xfrm>
            <a:prstGeom prst="rect">
              <a:avLst/>
            </a:prstGeom>
          </p:spPr>
        </p:pic>
        <p:pic>
          <p:nvPicPr>
            <p:cNvPr id="22" name="object 22"/>
            <p:cNvPicPr/>
            <p:nvPr/>
          </p:nvPicPr>
          <p:blipFill>
            <a:blip r:embed="rId9" cstate="print"/>
            <a:stretch>
              <a:fillRect/>
            </a:stretch>
          </p:blipFill>
          <p:spPr>
            <a:xfrm>
              <a:off x="950771" y="2190223"/>
              <a:ext cx="371999" cy="371999"/>
            </a:xfrm>
            <a:prstGeom prst="rect">
              <a:avLst/>
            </a:prstGeom>
          </p:spPr>
        </p:pic>
        <p:sp>
          <p:nvSpPr>
            <p:cNvPr id="23" name="object 23"/>
            <p:cNvSpPr/>
            <p:nvPr/>
          </p:nvSpPr>
          <p:spPr>
            <a:xfrm>
              <a:off x="0" y="1498600"/>
              <a:ext cx="3238500" cy="2068830"/>
            </a:xfrm>
            <a:custGeom>
              <a:avLst/>
              <a:gdLst/>
              <a:ahLst/>
              <a:cxnLst/>
              <a:rect l="l" t="t" r="r" b="b"/>
              <a:pathLst>
                <a:path w="3238500" h="2068829">
                  <a:moveTo>
                    <a:pt x="3238499" y="2068799"/>
                  </a:moveTo>
                  <a:lnTo>
                    <a:pt x="0" y="2068799"/>
                  </a:lnTo>
                  <a:lnTo>
                    <a:pt x="0" y="0"/>
                  </a:lnTo>
                  <a:lnTo>
                    <a:pt x="3238499" y="0"/>
                  </a:lnTo>
                  <a:lnTo>
                    <a:pt x="3238499" y="2068799"/>
                  </a:lnTo>
                  <a:close/>
                </a:path>
              </a:pathLst>
            </a:custGeom>
            <a:solidFill>
              <a:srgbClr val="FFFFFF">
                <a:alpha val="76858"/>
              </a:srgbClr>
            </a:solidFill>
          </p:spPr>
          <p:txBody>
            <a:bodyPr wrap="square" lIns="0" tIns="0" rIns="0" bIns="0" rtlCol="0"/>
            <a:lstStyle/>
            <a:p>
              <a:endParaRPr sz="2400"/>
            </a:p>
          </p:txBody>
        </p:sp>
      </p:grpSp>
      <p:sp>
        <p:nvSpPr>
          <p:cNvPr id="24" name="object 24"/>
          <p:cNvSpPr txBox="1">
            <a:spLocks noGrp="1"/>
          </p:cNvSpPr>
          <p:nvPr>
            <p:ph type="title"/>
          </p:nvPr>
        </p:nvSpPr>
        <p:spPr>
          <a:xfrm>
            <a:off x="730323" y="112747"/>
            <a:ext cx="10228826" cy="1332246"/>
          </a:xfrm>
          <a:prstGeom prst="rect">
            <a:avLst/>
          </a:prstGeom>
        </p:spPr>
        <p:txBody>
          <a:bodyPr vert="horz" wrap="square" lIns="0" tIns="282851" rIns="0" bIns="0" rtlCol="0" anchor="ctr">
            <a:spAutoFit/>
          </a:bodyPr>
          <a:lstStyle/>
          <a:p>
            <a:pPr marL="1750863" marR="6773" indent="-40639">
              <a:lnSpc>
                <a:spcPts val="4000"/>
              </a:lnSpc>
              <a:spcBef>
                <a:spcPts val="667"/>
              </a:spcBef>
            </a:pPr>
            <a:r>
              <a:rPr spc="-47" dirty="0"/>
              <a:t>Availability</a:t>
            </a:r>
            <a:r>
              <a:rPr spc="-93" dirty="0"/>
              <a:t> </a:t>
            </a:r>
            <a:r>
              <a:rPr dirty="0"/>
              <a:t>of</a:t>
            </a:r>
            <a:r>
              <a:rPr spc="-87" dirty="0"/>
              <a:t> </a:t>
            </a:r>
            <a:r>
              <a:rPr dirty="0"/>
              <a:t>Data</a:t>
            </a:r>
            <a:r>
              <a:rPr spc="-100" dirty="0"/>
              <a:t> </a:t>
            </a:r>
            <a:r>
              <a:rPr dirty="0"/>
              <a:t>and</a:t>
            </a:r>
            <a:r>
              <a:rPr spc="-93" dirty="0"/>
              <a:t> </a:t>
            </a:r>
            <a:r>
              <a:rPr spc="-13" dirty="0"/>
              <a:t>Computational Resources</a:t>
            </a:r>
            <a:r>
              <a:rPr spc="-140" dirty="0"/>
              <a:t> </a:t>
            </a:r>
            <a:r>
              <a:rPr dirty="0"/>
              <a:t>leads</a:t>
            </a:r>
            <a:r>
              <a:rPr spc="-140" dirty="0"/>
              <a:t> </a:t>
            </a:r>
            <a:r>
              <a:rPr dirty="0"/>
              <a:t>to</a:t>
            </a:r>
            <a:r>
              <a:rPr spc="-133" dirty="0"/>
              <a:t> </a:t>
            </a:r>
            <a:r>
              <a:rPr dirty="0"/>
              <a:t>more</a:t>
            </a:r>
            <a:r>
              <a:rPr spc="-140" dirty="0"/>
              <a:t> </a:t>
            </a:r>
            <a:r>
              <a:rPr spc="-13" dirty="0"/>
              <a:t>Applications</a:t>
            </a:r>
          </a:p>
        </p:txBody>
      </p:sp>
      <p:sp>
        <p:nvSpPr>
          <p:cNvPr id="25" name="object 25"/>
          <p:cNvSpPr txBox="1"/>
          <p:nvPr/>
        </p:nvSpPr>
        <p:spPr>
          <a:xfrm>
            <a:off x="5254987" y="3218356"/>
            <a:ext cx="6473613" cy="966076"/>
          </a:xfrm>
          <a:prstGeom prst="rect">
            <a:avLst/>
          </a:prstGeom>
          <a:solidFill>
            <a:srgbClr val="D8D8D8"/>
          </a:solidFill>
        </p:spPr>
        <p:txBody>
          <a:bodyPr vert="horz" wrap="square" lIns="0" tIns="118533" rIns="0" bIns="0" rtlCol="0">
            <a:spAutoFit/>
          </a:bodyPr>
          <a:lstStyle/>
          <a:p>
            <a:pPr marL="356438" marR="196422" indent="-2540" algn="ctr">
              <a:lnSpc>
                <a:spcPts val="2200"/>
              </a:lnSpc>
              <a:spcBef>
                <a:spcPts val="933"/>
              </a:spcBef>
            </a:pPr>
            <a:r>
              <a:rPr sz="1867" spc="-13" dirty="0">
                <a:solidFill>
                  <a:srgbClr val="595959"/>
                </a:solidFill>
                <a:latin typeface="Roboto"/>
                <a:cs typeface="Roboto"/>
              </a:rPr>
              <a:t>Neural</a:t>
            </a:r>
            <a:r>
              <a:rPr sz="1867" spc="-73" dirty="0">
                <a:solidFill>
                  <a:srgbClr val="595959"/>
                </a:solidFill>
                <a:latin typeface="Roboto"/>
                <a:cs typeface="Roboto"/>
              </a:rPr>
              <a:t> </a:t>
            </a:r>
            <a:r>
              <a:rPr sz="1867" spc="-13" dirty="0">
                <a:solidFill>
                  <a:srgbClr val="595959"/>
                </a:solidFill>
                <a:latin typeface="Roboto"/>
                <a:cs typeface="Roboto"/>
              </a:rPr>
              <a:t>Network</a:t>
            </a:r>
            <a:r>
              <a:rPr sz="1867" spc="-73" dirty="0">
                <a:solidFill>
                  <a:srgbClr val="595959"/>
                </a:solidFill>
                <a:latin typeface="Roboto"/>
                <a:cs typeface="Roboto"/>
              </a:rPr>
              <a:t> </a:t>
            </a:r>
            <a:r>
              <a:rPr sz="1867" dirty="0">
                <a:solidFill>
                  <a:srgbClr val="595959"/>
                </a:solidFill>
                <a:latin typeface="Roboto"/>
                <a:cs typeface="Roboto"/>
              </a:rPr>
              <a:t>was</a:t>
            </a:r>
            <a:r>
              <a:rPr sz="1867" spc="-73" dirty="0">
                <a:solidFill>
                  <a:srgbClr val="595959"/>
                </a:solidFill>
                <a:latin typeface="Roboto"/>
                <a:cs typeface="Roboto"/>
              </a:rPr>
              <a:t> </a:t>
            </a:r>
            <a:r>
              <a:rPr sz="1867" spc="-13" dirty="0">
                <a:solidFill>
                  <a:srgbClr val="595959"/>
                </a:solidFill>
                <a:latin typeface="Roboto"/>
                <a:cs typeface="Roboto"/>
              </a:rPr>
              <a:t>there</a:t>
            </a:r>
            <a:r>
              <a:rPr sz="1867" spc="-67" dirty="0">
                <a:solidFill>
                  <a:srgbClr val="595959"/>
                </a:solidFill>
                <a:latin typeface="Roboto"/>
                <a:cs typeface="Roboto"/>
              </a:rPr>
              <a:t> </a:t>
            </a:r>
            <a:r>
              <a:rPr sz="1867" spc="-13" dirty="0">
                <a:solidFill>
                  <a:srgbClr val="595959"/>
                </a:solidFill>
                <a:latin typeface="Roboto"/>
                <a:cs typeface="Roboto"/>
              </a:rPr>
              <a:t>since</a:t>
            </a:r>
            <a:r>
              <a:rPr sz="1867" spc="-73" dirty="0">
                <a:solidFill>
                  <a:srgbClr val="595959"/>
                </a:solidFill>
                <a:latin typeface="Roboto"/>
                <a:cs typeface="Roboto"/>
              </a:rPr>
              <a:t> </a:t>
            </a:r>
            <a:r>
              <a:rPr sz="1867" spc="-40" dirty="0">
                <a:solidFill>
                  <a:srgbClr val="595959"/>
                </a:solidFill>
                <a:latin typeface="Roboto"/>
                <a:cs typeface="Roboto"/>
              </a:rPr>
              <a:t>1960’s</a:t>
            </a:r>
            <a:r>
              <a:rPr sz="1867" spc="-73" dirty="0">
                <a:solidFill>
                  <a:srgbClr val="595959"/>
                </a:solidFill>
                <a:latin typeface="Roboto"/>
                <a:cs typeface="Roboto"/>
              </a:rPr>
              <a:t> </a:t>
            </a:r>
            <a:r>
              <a:rPr sz="1867" dirty="0">
                <a:solidFill>
                  <a:srgbClr val="595959"/>
                </a:solidFill>
                <a:latin typeface="Roboto"/>
                <a:cs typeface="Roboto"/>
              </a:rPr>
              <a:t>but</a:t>
            </a:r>
            <a:r>
              <a:rPr sz="1867" spc="-73" dirty="0">
                <a:solidFill>
                  <a:srgbClr val="595959"/>
                </a:solidFill>
                <a:latin typeface="Roboto"/>
                <a:cs typeface="Roboto"/>
              </a:rPr>
              <a:t> </a:t>
            </a:r>
            <a:r>
              <a:rPr sz="1867" dirty="0">
                <a:solidFill>
                  <a:srgbClr val="595959"/>
                </a:solidFill>
                <a:latin typeface="Roboto"/>
                <a:cs typeface="Roboto"/>
              </a:rPr>
              <a:t>due</a:t>
            </a:r>
            <a:r>
              <a:rPr sz="1867" spc="-67" dirty="0">
                <a:solidFill>
                  <a:srgbClr val="595959"/>
                </a:solidFill>
                <a:latin typeface="Roboto"/>
                <a:cs typeface="Roboto"/>
              </a:rPr>
              <a:t> </a:t>
            </a:r>
            <a:r>
              <a:rPr sz="1867" dirty="0">
                <a:solidFill>
                  <a:srgbClr val="595959"/>
                </a:solidFill>
                <a:latin typeface="Roboto"/>
                <a:cs typeface="Roboto"/>
              </a:rPr>
              <a:t>to</a:t>
            </a:r>
            <a:r>
              <a:rPr sz="1867" spc="-73" dirty="0">
                <a:solidFill>
                  <a:srgbClr val="595959"/>
                </a:solidFill>
                <a:latin typeface="Roboto"/>
                <a:cs typeface="Roboto"/>
              </a:rPr>
              <a:t> </a:t>
            </a:r>
            <a:r>
              <a:rPr sz="1867" spc="-27" dirty="0">
                <a:solidFill>
                  <a:srgbClr val="595959"/>
                </a:solidFill>
                <a:latin typeface="Roboto"/>
                <a:cs typeface="Roboto"/>
              </a:rPr>
              <a:t>less </a:t>
            </a:r>
            <a:r>
              <a:rPr sz="1867" spc="-33" dirty="0">
                <a:solidFill>
                  <a:srgbClr val="595959"/>
                </a:solidFill>
                <a:latin typeface="Roboto"/>
                <a:cs typeface="Roboto"/>
              </a:rPr>
              <a:t>availability</a:t>
            </a:r>
            <a:r>
              <a:rPr sz="1867" spc="-40" dirty="0">
                <a:solidFill>
                  <a:srgbClr val="595959"/>
                </a:solidFill>
                <a:latin typeface="Roboto"/>
                <a:cs typeface="Roboto"/>
              </a:rPr>
              <a:t> </a:t>
            </a:r>
            <a:r>
              <a:rPr sz="1867" dirty="0">
                <a:solidFill>
                  <a:srgbClr val="595959"/>
                </a:solidFill>
                <a:latin typeface="Roboto"/>
                <a:cs typeface="Roboto"/>
              </a:rPr>
              <a:t>of</a:t>
            </a:r>
            <a:r>
              <a:rPr sz="1867" spc="-33" dirty="0">
                <a:solidFill>
                  <a:srgbClr val="595959"/>
                </a:solidFill>
                <a:latin typeface="Roboto"/>
                <a:cs typeface="Roboto"/>
              </a:rPr>
              <a:t> </a:t>
            </a:r>
            <a:r>
              <a:rPr sz="1867" dirty="0">
                <a:solidFill>
                  <a:srgbClr val="595959"/>
                </a:solidFill>
                <a:latin typeface="Roboto"/>
                <a:cs typeface="Roboto"/>
              </a:rPr>
              <a:t>data</a:t>
            </a:r>
            <a:r>
              <a:rPr sz="1867" spc="-33" dirty="0">
                <a:solidFill>
                  <a:srgbClr val="595959"/>
                </a:solidFill>
                <a:latin typeface="Roboto"/>
                <a:cs typeface="Roboto"/>
              </a:rPr>
              <a:t> </a:t>
            </a:r>
            <a:r>
              <a:rPr sz="1867" dirty="0">
                <a:solidFill>
                  <a:srgbClr val="595959"/>
                </a:solidFill>
                <a:latin typeface="Roboto"/>
                <a:cs typeface="Roboto"/>
              </a:rPr>
              <a:t>and</a:t>
            </a:r>
            <a:r>
              <a:rPr sz="1867" spc="-33" dirty="0">
                <a:solidFill>
                  <a:srgbClr val="595959"/>
                </a:solidFill>
                <a:latin typeface="Roboto"/>
                <a:cs typeface="Roboto"/>
              </a:rPr>
              <a:t> </a:t>
            </a:r>
            <a:r>
              <a:rPr sz="1867" spc="-27" dirty="0">
                <a:solidFill>
                  <a:srgbClr val="595959"/>
                </a:solidFill>
                <a:latin typeface="Roboto"/>
                <a:cs typeface="Roboto"/>
              </a:rPr>
              <a:t>computer</a:t>
            </a:r>
            <a:r>
              <a:rPr sz="1867" spc="-33" dirty="0">
                <a:solidFill>
                  <a:srgbClr val="595959"/>
                </a:solidFill>
                <a:latin typeface="Roboto"/>
                <a:cs typeface="Roboto"/>
              </a:rPr>
              <a:t> </a:t>
            </a:r>
            <a:r>
              <a:rPr sz="1867" spc="-27" dirty="0">
                <a:solidFill>
                  <a:srgbClr val="595959"/>
                </a:solidFill>
                <a:latin typeface="Roboto"/>
                <a:cs typeface="Roboto"/>
              </a:rPr>
              <a:t>resources,</a:t>
            </a:r>
            <a:r>
              <a:rPr sz="1867" spc="-33" dirty="0">
                <a:solidFill>
                  <a:srgbClr val="595959"/>
                </a:solidFill>
                <a:latin typeface="Roboto"/>
                <a:cs typeface="Roboto"/>
              </a:rPr>
              <a:t> </a:t>
            </a:r>
            <a:r>
              <a:rPr sz="1867" dirty="0">
                <a:solidFill>
                  <a:srgbClr val="595959"/>
                </a:solidFill>
                <a:latin typeface="Roboto"/>
                <a:cs typeface="Roboto"/>
              </a:rPr>
              <a:t>we</a:t>
            </a:r>
            <a:r>
              <a:rPr sz="1867" spc="-33" dirty="0">
                <a:solidFill>
                  <a:srgbClr val="595959"/>
                </a:solidFill>
                <a:latin typeface="Roboto"/>
                <a:cs typeface="Roboto"/>
              </a:rPr>
              <a:t> </a:t>
            </a:r>
            <a:r>
              <a:rPr sz="1867" dirty="0">
                <a:solidFill>
                  <a:srgbClr val="595959"/>
                </a:solidFill>
                <a:latin typeface="Roboto"/>
                <a:cs typeface="Roboto"/>
              </a:rPr>
              <a:t>were</a:t>
            </a:r>
            <a:r>
              <a:rPr sz="1867" spc="-33" dirty="0">
                <a:solidFill>
                  <a:srgbClr val="595959"/>
                </a:solidFill>
                <a:latin typeface="Roboto"/>
                <a:cs typeface="Roboto"/>
              </a:rPr>
              <a:t> not </a:t>
            </a:r>
            <a:r>
              <a:rPr sz="1867" dirty="0">
                <a:solidFill>
                  <a:srgbClr val="595959"/>
                </a:solidFill>
                <a:latin typeface="Roboto"/>
                <a:cs typeface="Roboto"/>
              </a:rPr>
              <a:t>able</a:t>
            </a:r>
            <a:r>
              <a:rPr sz="1867" spc="-73" dirty="0">
                <a:solidFill>
                  <a:srgbClr val="595959"/>
                </a:solidFill>
                <a:latin typeface="Roboto"/>
                <a:cs typeface="Roboto"/>
              </a:rPr>
              <a:t> </a:t>
            </a:r>
            <a:r>
              <a:rPr sz="1867" dirty="0">
                <a:solidFill>
                  <a:srgbClr val="595959"/>
                </a:solidFill>
                <a:latin typeface="Roboto"/>
                <a:cs typeface="Roboto"/>
              </a:rPr>
              <a:t>to</a:t>
            </a:r>
            <a:r>
              <a:rPr sz="1867" spc="-67" dirty="0">
                <a:solidFill>
                  <a:srgbClr val="595959"/>
                </a:solidFill>
                <a:latin typeface="Roboto"/>
                <a:cs typeface="Roboto"/>
              </a:rPr>
              <a:t> </a:t>
            </a:r>
            <a:r>
              <a:rPr sz="1867" spc="-27" dirty="0">
                <a:solidFill>
                  <a:srgbClr val="595959"/>
                </a:solidFill>
                <a:latin typeface="Roboto"/>
                <a:cs typeface="Roboto"/>
              </a:rPr>
              <a:t>apply</a:t>
            </a:r>
            <a:r>
              <a:rPr sz="1867" spc="-67" dirty="0">
                <a:solidFill>
                  <a:srgbClr val="595959"/>
                </a:solidFill>
                <a:latin typeface="Roboto"/>
                <a:cs typeface="Roboto"/>
              </a:rPr>
              <a:t> </a:t>
            </a:r>
            <a:r>
              <a:rPr sz="1867" dirty="0">
                <a:solidFill>
                  <a:srgbClr val="595959"/>
                </a:solidFill>
                <a:latin typeface="Roboto"/>
                <a:cs typeface="Roboto"/>
              </a:rPr>
              <a:t>in</a:t>
            </a:r>
            <a:r>
              <a:rPr sz="1867" spc="-67" dirty="0">
                <a:solidFill>
                  <a:srgbClr val="595959"/>
                </a:solidFill>
                <a:latin typeface="Roboto"/>
                <a:cs typeface="Roboto"/>
              </a:rPr>
              <a:t> </a:t>
            </a:r>
            <a:r>
              <a:rPr sz="1867" spc="-13" dirty="0">
                <a:solidFill>
                  <a:srgbClr val="595959"/>
                </a:solidFill>
                <a:latin typeface="Roboto"/>
                <a:cs typeface="Roboto"/>
              </a:rPr>
              <a:t>industry</a:t>
            </a:r>
            <a:endParaRPr sz="1867">
              <a:latin typeface="Roboto"/>
              <a:cs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747" y="25622"/>
            <a:ext cx="10779432" cy="1162249"/>
          </a:xfrm>
          <a:prstGeom prst="rect">
            <a:avLst/>
          </a:prstGeom>
        </p:spPr>
        <p:txBody>
          <a:bodyPr vert="horz" wrap="square" lIns="0" tIns="602369" rIns="0" bIns="0" rtlCol="0" anchor="ctr">
            <a:spAutoFit/>
          </a:bodyPr>
          <a:lstStyle/>
          <a:p>
            <a:pPr marL="1042221">
              <a:lnSpc>
                <a:spcPct val="100000"/>
              </a:lnSpc>
              <a:spcBef>
                <a:spcPts val="133"/>
              </a:spcBef>
            </a:pPr>
            <a:r>
              <a:rPr sz="3600" spc="-13" dirty="0">
                <a:latin typeface="Verdana" panose="020B0604030504040204" pitchFamily="34" charset="0"/>
                <a:ea typeface="Verdana" panose="020B0604030504040204" pitchFamily="34" charset="0"/>
              </a:rPr>
              <a:t>Applications</a:t>
            </a:r>
            <a:r>
              <a:rPr sz="3600" spc="-87" dirty="0">
                <a:latin typeface="Verdana" panose="020B0604030504040204" pitchFamily="34" charset="0"/>
                <a:ea typeface="Verdana" panose="020B0604030504040204" pitchFamily="34" charset="0"/>
              </a:rPr>
              <a:t> </a:t>
            </a:r>
            <a:r>
              <a:rPr sz="3600" dirty="0">
                <a:latin typeface="Verdana" panose="020B0604030504040204" pitchFamily="34" charset="0"/>
                <a:ea typeface="Verdana" panose="020B0604030504040204" pitchFamily="34" charset="0"/>
              </a:rPr>
              <a:t>of</a:t>
            </a:r>
            <a:r>
              <a:rPr sz="3600" spc="-80" dirty="0">
                <a:latin typeface="Verdana" panose="020B0604030504040204" pitchFamily="34" charset="0"/>
                <a:ea typeface="Verdana" panose="020B0604030504040204" pitchFamily="34" charset="0"/>
              </a:rPr>
              <a:t> </a:t>
            </a:r>
            <a:r>
              <a:rPr sz="3600" dirty="0">
                <a:latin typeface="Verdana" panose="020B0604030504040204" pitchFamily="34" charset="0"/>
                <a:ea typeface="Verdana" panose="020B0604030504040204" pitchFamily="34" charset="0"/>
              </a:rPr>
              <a:t>Deep</a:t>
            </a:r>
            <a:r>
              <a:rPr sz="3600" spc="-80" dirty="0">
                <a:latin typeface="Verdana" panose="020B0604030504040204" pitchFamily="34" charset="0"/>
                <a:ea typeface="Verdana" panose="020B0604030504040204" pitchFamily="34" charset="0"/>
              </a:rPr>
              <a:t> </a:t>
            </a:r>
            <a:r>
              <a:rPr sz="3600" spc="-27" dirty="0">
                <a:latin typeface="Verdana" panose="020B0604030504040204" pitchFamily="34" charset="0"/>
                <a:ea typeface="Verdana" panose="020B0604030504040204" pitchFamily="34" charset="0"/>
              </a:rPr>
              <a:t>Learning:</a:t>
            </a:r>
            <a:r>
              <a:rPr sz="3600" spc="-80" dirty="0">
                <a:latin typeface="Verdana" panose="020B0604030504040204" pitchFamily="34" charset="0"/>
                <a:ea typeface="Verdana" panose="020B0604030504040204" pitchFamily="34" charset="0"/>
              </a:rPr>
              <a:t> </a:t>
            </a:r>
            <a:r>
              <a:rPr sz="3600" spc="-13" dirty="0">
                <a:latin typeface="Verdana" panose="020B0604030504040204" pitchFamily="34" charset="0"/>
                <a:ea typeface="Verdana" panose="020B0604030504040204" pitchFamily="34" charset="0"/>
              </a:rPr>
              <a:t>Automobile</a:t>
            </a:r>
          </a:p>
        </p:txBody>
      </p:sp>
      <p:pic>
        <p:nvPicPr>
          <p:cNvPr id="3" name="object 3"/>
          <p:cNvPicPr/>
          <p:nvPr/>
        </p:nvPicPr>
        <p:blipFill>
          <a:blip r:embed="rId2" cstate="print"/>
          <a:stretch>
            <a:fillRect/>
          </a:stretch>
        </p:blipFill>
        <p:spPr>
          <a:xfrm>
            <a:off x="3803861" y="2165213"/>
            <a:ext cx="4450529" cy="3074172"/>
          </a:xfrm>
          <a:prstGeom prst="rect">
            <a:avLst/>
          </a:prstGeom>
        </p:spPr>
      </p:pic>
      <p:sp>
        <p:nvSpPr>
          <p:cNvPr id="5" name="TextBox 4">
            <a:extLst>
              <a:ext uri="{FF2B5EF4-FFF2-40B4-BE49-F238E27FC236}">
                <a16:creationId xmlns:a16="http://schemas.microsoft.com/office/drawing/2014/main" id="{D7D77DDB-92E3-4468-AAF7-5078BC9D5EF7}"/>
              </a:ext>
            </a:extLst>
          </p:cNvPr>
          <p:cNvSpPr txBox="1"/>
          <p:nvPr/>
        </p:nvSpPr>
        <p:spPr>
          <a:xfrm>
            <a:off x="527123" y="5403951"/>
            <a:ext cx="11112650" cy="923330"/>
          </a:xfrm>
          <a:prstGeom prst="rect">
            <a:avLst/>
          </a:prstGeom>
          <a:noFill/>
        </p:spPr>
        <p:txBody>
          <a:bodyPr wrap="square">
            <a:spAutoFit/>
          </a:bodyPr>
          <a:lstStyle/>
          <a:p>
            <a:r>
              <a:rPr lang="en-US" dirty="0"/>
              <a:t>Deep learning has been instrumental in the development of self-driving cars. These vehicles rely on complex algorithms, advanced sensors, and deep neural networks to perceive their environment, make decisions, and navigate safely without human intervention.</a:t>
            </a:r>
            <a:endParaRPr lang="en-I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2747" y="87176"/>
            <a:ext cx="10779432" cy="1039139"/>
          </a:xfrm>
          <a:prstGeom prst="rect">
            <a:avLst/>
          </a:prstGeom>
        </p:spPr>
        <p:txBody>
          <a:bodyPr vert="horz" wrap="square" lIns="0" tIns="602369" rIns="0" bIns="0" rtlCol="0" anchor="ctr">
            <a:spAutoFit/>
          </a:bodyPr>
          <a:lstStyle/>
          <a:p>
            <a:pPr marL="1042221">
              <a:lnSpc>
                <a:spcPct val="100000"/>
              </a:lnSpc>
              <a:spcBef>
                <a:spcPts val="133"/>
              </a:spcBef>
            </a:pPr>
            <a:r>
              <a:rPr sz="2800" spc="-13" dirty="0">
                <a:latin typeface="Verdana" panose="020B0604030504040204" pitchFamily="34" charset="0"/>
                <a:ea typeface="Verdana" panose="020B0604030504040204" pitchFamily="34" charset="0"/>
              </a:rPr>
              <a:t>Applications</a:t>
            </a:r>
            <a:r>
              <a:rPr sz="2800" spc="-87" dirty="0">
                <a:latin typeface="Verdana" panose="020B0604030504040204" pitchFamily="34" charset="0"/>
                <a:ea typeface="Verdana" panose="020B0604030504040204" pitchFamily="34" charset="0"/>
              </a:rPr>
              <a:t> </a:t>
            </a:r>
            <a:r>
              <a:rPr sz="2800" dirty="0">
                <a:latin typeface="Verdana" panose="020B0604030504040204" pitchFamily="34" charset="0"/>
                <a:ea typeface="Verdana" panose="020B0604030504040204" pitchFamily="34" charset="0"/>
              </a:rPr>
              <a:t>of</a:t>
            </a:r>
            <a:r>
              <a:rPr sz="2800" spc="-80" dirty="0">
                <a:latin typeface="Verdana" panose="020B0604030504040204" pitchFamily="34" charset="0"/>
                <a:ea typeface="Verdana" panose="020B0604030504040204" pitchFamily="34" charset="0"/>
              </a:rPr>
              <a:t> </a:t>
            </a:r>
            <a:r>
              <a:rPr sz="2800" dirty="0">
                <a:latin typeface="Verdana" panose="020B0604030504040204" pitchFamily="34" charset="0"/>
                <a:ea typeface="Verdana" panose="020B0604030504040204" pitchFamily="34" charset="0"/>
              </a:rPr>
              <a:t>Deep</a:t>
            </a:r>
            <a:r>
              <a:rPr sz="2800" spc="-80" dirty="0">
                <a:latin typeface="Verdana" panose="020B0604030504040204" pitchFamily="34" charset="0"/>
                <a:ea typeface="Verdana" panose="020B0604030504040204" pitchFamily="34" charset="0"/>
              </a:rPr>
              <a:t> </a:t>
            </a:r>
            <a:r>
              <a:rPr sz="2800" spc="-27" dirty="0">
                <a:latin typeface="Verdana" panose="020B0604030504040204" pitchFamily="34" charset="0"/>
                <a:ea typeface="Verdana" panose="020B0604030504040204" pitchFamily="34" charset="0"/>
              </a:rPr>
              <a:t>Learning:</a:t>
            </a:r>
            <a:r>
              <a:rPr sz="2800" spc="-80" dirty="0">
                <a:latin typeface="Verdana" panose="020B0604030504040204" pitchFamily="34" charset="0"/>
                <a:ea typeface="Verdana" panose="020B0604030504040204" pitchFamily="34" charset="0"/>
              </a:rPr>
              <a:t> </a:t>
            </a:r>
            <a:r>
              <a:rPr sz="2800" spc="-13" dirty="0">
                <a:latin typeface="Verdana" panose="020B0604030504040204" pitchFamily="34" charset="0"/>
                <a:ea typeface="Verdana" panose="020B0604030504040204" pitchFamily="34" charset="0"/>
              </a:rPr>
              <a:t>Automobile</a:t>
            </a:r>
          </a:p>
        </p:txBody>
      </p:sp>
      <p:sp>
        <p:nvSpPr>
          <p:cNvPr id="6" name="TextBox 5">
            <a:extLst>
              <a:ext uri="{FF2B5EF4-FFF2-40B4-BE49-F238E27FC236}">
                <a16:creationId xmlns:a16="http://schemas.microsoft.com/office/drawing/2014/main" id="{7BBD3FCA-4FC8-469D-ADF4-AA902584107F}"/>
              </a:ext>
            </a:extLst>
          </p:cNvPr>
          <p:cNvSpPr txBox="1"/>
          <p:nvPr/>
        </p:nvSpPr>
        <p:spPr>
          <a:xfrm>
            <a:off x="235470" y="1123886"/>
            <a:ext cx="11569253" cy="5078313"/>
          </a:xfrm>
          <a:prstGeom prst="rect">
            <a:avLst/>
          </a:prstGeom>
          <a:noFill/>
        </p:spPr>
        <p:txBody>
          <a:bodyPr wrap="square">
            <a:spAutoFit/>
          </a:bodyPr>
          <a:lstStyle/>
          <a:p>
            <a:r>
              <a:rPr lang="en-US" b="1" dirty="0"/>
              <a:t>Real-World Examples and Current Developments</a:t>
            </a:r>
          </a:p>
          <a:p>
            <a:endParaRPr lang="en-US" b="1" dirty="0"/>
          </a:p>
          <a:p>
            <a:pPr>
              <a:buFont typeface="+mj-lt"/>
              <a:buAutoNum type="arabicPeriod"/>
            </a:pPr>
            <a:r>
              <a:rPr lang="en-US" b="1" dirty="0"/>
              <a:t>Waymo (Google’s Self-Driving Car Project)</a:t>
            </a:r>
            <a:r>
              <a:rPr lang="en-US" dirty="0"/>
              <a:t>:</a:t>
            </a:r>
          </a:p>
          <a:p>
            <a:pPr marL="742950" lvl="1" indent="-285750">
              <a:buFont typeface="+mj-lt"/>
              <a:buAutoNum type="arabicPeriod"/>
            </a:pPr>
            <a:r>
              <a:rPr lang="en-US" dirty="0"/>
              <a:t>Waymo, initially a Google project, is one of the leading companies in developing self-driving cars. It uses deep learning algorithms extensively for perception, decision-making, and path planning. Waymo's cars have driven millions of miles on public roads and in simulation, continually improving their safety and reliability.</a:t>
            </a:r>
          </a:p>
          <a:p>
            <a:pPr>
              <a:buFont typeface="+mj-lt"/>
              <a:buAutoNum type="arabicPeriod"/>
            </a:pPr>
            <a:r>
              <a:rPr lang="en-US" b="1" dirty="0"/>
              <a:t>Tesla Autopilot</a:t>
            </a:r>
            <a:r>
              <a:rPr lang="en-US" dirty="0"/>
              <a:t>:</a:t>
            </a:r>
          </a:p>
          <a:p>
            <a:pPr marL="742950" lvl="1" indent="-285750">
              <a:buFont typeface="+mj-lt"/>
              <a:buAutoNum type="arabicPeriod"/>
            </a:pPr>
            <a:r>
              <a:rPr lang="en-US" dirty="0"/>
              <a:t>Tesla’s Autopilot and Full Self-Driving (FSD) systems rely on neural networks to interpret data from cameras and sensors, navigate, and control the vehicle in various driving conditions. Tesla's approach focuses on vision-based deep learning, using large amounts of data collected from its fleet of cars to train its models.</a:t>
            </a:r>
          </a:p>
          <a:p>
            <a:pPr>
              <a:buFont typeface="+mj-lt"/>
              <a:buAutoNum type="arabicPeriod"/>
            </a:pPr>
            <a:r>
              <a:rPr lang="en-US" b="1" dirty="0"/>
              <a:t>NVIDIA Drive</a:t>
            </a:r>
            <a:r>
              <a:rPr lang="en-US" dirty="0"/>
              <a:t>:</a:t>
            </a:r>
          </a:p>
          <a:p>
            <a:pPr marL="742950" lvl="1" indent="-285750">
              <a:buFont typeface="+mj-lt"/>
              <a:buAutoNum type="arabicPeriod"/>
            </a:pPr>
            <a:r>
              <a:rPr lang="en-US" dirty="0"/>
              <a:t>NVIDIA has developed the Drive platform, a complete hardware and software stack for autonomous vehicles. It uses deep learning to handle perception, mapping, and control tasks. The platform is designed to enable Level 4 and Level 5 autonomous driving, where the car can handle all driving tasks without human intervention.</a:t>
            </a:r>
          </a:p>
          <a:p>
            <a:pPr>
              <a:buFont typeface="+mj-lt"/>
              <a:buAutoNum type="arabicPeriod"/>
            </a:pPr>
            <a:r>
              <a:rPr lang="en-US" b="1" dirty="0"/>
              <a:t>Uber Advanced Technologies Group (ATG)</a:t>
            </a:r>
            <a:r>
              <a:rPr lang="en-US" dirty="0"/>
              <a:t>:</a:t>
            </a:r>
          </a:p>
          <a:p>
            <a:pPr marL="742950" lvl="1" indent="-285750">
              <a:buFont typeface="+mj-lt"/>
              <a:buAutoNum type="arabicPeriod"/>
            </a:pPr>
            <a:r>
              <a:rPr lang="en-US" dirty="0"/>
              <a:t>Uber ATG has worked on developing self-driving technologies that use deep learning for perception and decision-making. Although the project faced challenges, the research has contributed to advancements in autonomous vehicle technology.</a:t>
            </a:r>
          </a:p>
        </p:txBody>
      </p:sp>
    </p:spTree>
    <p:extLst>
      <p:ext uri="{BB962C8B-B14F-4D97-AF65-F5344CB8AC3E}">
        <p14:creationId xmlns:p14="http://schemas.microsoft.com/office/powerpoint/2010/main" val="15352709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9371"/>
            <a:ext cx="10457628" cy="1285360"/>
          </a:xfrm>
          <a:prstGeom prst="rect">
            <a:avLst/>
          </a:prstGeom>
        </p:spPr>
        <p:txBody>
          <a:bodyPr vert="horz" wrap="square" lIns="0" tIns="602369" rIns="0" bIns="0" rtlCol="0" anchor="ctr">
            <a:spAutoFit/>
          </a:bodyPr>
          <a:lstStyle/>
          <a:p>
            <a:pPr marL="1108259">
              <a:lnSpc>
                <a:spcPct val="100000"/>
              </a:lnSpc>
              <a:spcBef>
                <a:spcPts val="133"/>
              </a:spcBef>
            </a:pPr>
            <a:r>
              <a:rPr spc="-13" dirty="0"/>
              <a:t>Applications</a:t>
            </a:r>
            <a:r>
              <a:rPr spc="-87" dirty="0"/>
              <a:t> </a:t>
            </a:r>
            <a:r>
              <a:rPr dirty="0"/>
              <a:t>of</a:t>
            </a:r>
            <a:r>
              <a:rPr spc="-80" dirty="0"/>
              <a:t> </a:t>
            </a:r>
            <a:r>
              <a:rPr dirty="0"/>
              <a:t>Deep</a:t>
            </a:r>
            <a:r>
              <a:rPr spc="-80" dirty="0"/>
              <a:t> </a:t>
            </a:r>
            <a:r>
              <a:rPr spc="-27" dirty="0"/>
              <a:t>Learning:</a:t>
            </a:r>
            <a:r>
              <a:rPr spc="-80" dirty="0"/>
              <a:t> </a:t>
            </a:r>
            <a:r>
              <a:rPr spc="-13" dirty="0"/>
              <a:t>Healthcare</a:t>
            </a:r>
          </a:p>
        </p:txBody>
      </p:sp>
      <p:pic>
        <p:nvPicPr>
          <p:cNvPr id="3" name="object 3"/>
          <p:cNvPicPr/>
          <p:nvPr/>
        </p:nvPicPr>
        <p:blipFill>
          <a:blip r:embed="rId2" cstate="print"/>
          <a:stretch>
            <a:fillRect/>
          </a:stretch>
        </p:blipFill>
        <p:spPr>
          <a:xfrm>
            <a:off x="3871733" y="1799342"/>
            <a:ext cx="4238171" cy="3558919"/>
          </a:xfrm>
          <a:prstGeom prst="rect">
            <a:avLst/>
          </a:prstGeom>
        </p:spPr>
      </p:pic>
      <p:sp>
        <p:nvSpPr>
          <p:cNvPr id="5" name="TextBox 4">
            <a:extLst>
              <a:ext uri="{FF2B5EF4-FFF2-40B4-BE49-F238E27FC236}">
                <a16:creationId xmlns:a16="http://schemas.microsoft.com/office/drawing/2014/main" id="{74894959-F1C6-4453-BB57-F0A1969CEF0D}"/>
              </a:ext>
            </a:extLst>
          </p:cNvPr>
          <p:cNvSpPr txBox="1"/>
          <p:nvPr/>
        </p:nvSpPr>
        <p:spPr>
          <a:xfrm>
            <a:off x="613186" y="5554556"/>
            <a:ext cx="10962042" cy="923330"/>
          </a:xfrm>
          <a:prstGeom prst="rect">
            <a:avLst/>
          </a:prstGeom>
          <a:noFill/>
        </p:spPr>
        <p:txBody>
          <a:bodyPr wrap="square">
            <a:spAutoFit/>
          </a:bodyPr>
          <a:lstStyle/>
          <a:p>
            <a:r>
              <a:rPr lang="en-US" dirty="0"/>
              <a:t>The image shows a brain scan where deep learning algorithms have been used to identify and highlight specific regions, such as a tumor or abnormal tissue. The different colors represent distinct areas of interest—such as lesions, edema (swelling), or healthy tissue—detected by the model.</a:t>
            </a:r>
            <a:endParaRPr lang="en-I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9371"/>
            <a:ext cx="10457628" cy="1285360"/>
          </a:xfrm>
          <a:prstGeom prst="rect">
            <a:avLst/>
          </a:prstGeom>
        </p:spPr>
        <p:txBody>
          <a:bodyPr vert="horz" wrap="square" lIns="0" tIns="602369" rIns="0" bIns="0" rtlCol="0" anchor="ctr">
            <a:spAutoFit/>
          </a:bodyPr>
          <a:lstStyle/>
          <a:p>
            <a:pPr marL="1108259">
              <a:lnSpc>
                <a:spcPct val="100000"/>
              </a:lnSpc>
              <a:spcBef>
                <a:spcPts val="133"/>
              </a:spcBef>
            </a:pPr>
            <a:r>
              <a:rPr spc="-13" dirty="0"/>
              <a:t>Applications</a:t>
            </a:r>
            <a:r>
              <a:rPr spc="-87" dirty="0"/>
              <a:t> </a:t>
            </a:r>
            <a:r>
              <a:rPr dirty="0"/>
              <a:t>of</a:t>
            </a:r>
            <a:r>
              <a:rPr spc="-80" dirty="0"/>
              <a:t> </a:t>
            </a:r>
            <a:r>
              <a:rPr dirty="0"/>
              <a:t>Deep</a:t>
            </a:r>
            <a:r>
              <a:rPr spc="-80" dirty="0"/>
              <a:t> </a:t>
            </a:r>
            <a:r>
              <a:rPr spc="-27" dirty="0"/>
              <a:t>Learning:</a:t>
            </a:r>
            <a:r>
              <a:rPr spc="-80" dirty="0"/>
              <a:t> </a:t>
            </a:r>
            <a:r>
              <a:rPr spc="-13" dirty="0"/>
              <a:t>Healthcare</a:t>
            </a:r>
          </a:p>
        </p:txBody>
      </p:sp>
      <p:sp>
        <p:nvSpPr>
          <p:cNvPr id="6" name="TextBox 5">
            <a:extLst>
              <a:ext uri="{FF2B5EF4-FFF2-40B4-BE49-F238E27FC236}">
                <a16:creationId xmlns:a16="http://schemas.microsoft.com/office/drawing/2014/main" id="{1125B409-84EC-4C3E-8299-FCD50AD01CD0}"/>
              </a:ext>
            </a:extLst>
          </p:cNvPr>
          <p:cNvSpPr txBox="1"/>
          <p:nvPr/>
        </p:nvSpPr>
        <p:spPr>
          <a:xfrm>
            <a:off x="774551" y="1546050"/>
            <a:ext cx="11252498" cy="5016758"/>
          </a:xfrm>
          <a:prstGeom prst="rect">
            <a:avLst/>
          </a:prstGeom>
          <a:noFill/>
        </p:spPr>
        <p:txBody>
          <a:bodyPr wrap="square">
            <a:spAutoFit/>
          </a:bodyPr>
          <a:lstStyle/>
          <a:p>
            <a:r>
              <a:rPr lang="en-US" sz="2000" b="1" dirty="0">
                <a:latin typeface="Verdana" panose="020B0604030504040204" pitchFamily="34" charset="0"/>
                <a:ea typeface="Verdana" panose="020B0604030504040204" pitchFamily="34" charset="0"/>
              </a:rPr>
              <a:t>Real-World Examples of Deep Learning in Medical Imaging</a:t>
            </a:r>
          </a:p>
          <a:p>
            <a:endParaRPr lang="en-US" sz="2000" b="1"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2000" b="1" dirty="0">
                <a:latin typeface="Verdana" panose="020B0604030504040204" pitchFamily="34" charset="0"/>
                <a:ea typeface="Verdana" panose="020B0604030504040204" pitchFamily="34" charset="0"/>
              </a:rPr>
              <a:t>Google Health's Deep Learning Models</a:t>
            </a:r>
            <a:r>
              <a:rPr lang="en-US" sz="2000" dirty="0">
                <a:latin typeface="Verdana" panose="020B0604030504040204" pitchFamily="34" charset="0"/>
                <a:ea typeface="Verdana" panose="020B0604030504040204" pitchFamily="34" charset="0"/>
              </a:rPr>
              <a:t>: Google Health has developed deep learning models to analyze medical images, including retinal scans to detect diabetic retinopathy and lung scans for cancer detection. These models have shown high accuracy rates, sometimes surpassing human experts.</a:t>
            </a:r>
          </a:p>
          <a:p>
            <a:pPr>
              <a:buFont typeface="Arial" panose="020B0604020202020204" pitchFamily="34" charset="0"/>
              <a:buChar char="•"/>
            </a:pPr>
            <a:endParaRPr lang="en-US" sz="2000"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2000" b="1" dirty="0" err="1">
                <a:latin typeface="Verdana" panose="020B0604030504040204" pitchFamily="34" charset="0"/>
                <a:ea typeface="Verdana" panose="020B0604030504040204" pitchFamily="34" charset="0"/>
              </a:rPr>
              <a:t>Enlitic</a:t>
            </a:r>
            <a:r>
              <a:rPr lang="en-US" sz="2000" b="1" dirty="0">
                <a:latin typeface="Verdana" panose="020B0604030504040204" pitchFamily="34" charset="0"/>
                <a:ea typeface="Verdana" panose="020B0604030504040204" pitchFamily="34" charset="0"/>
              </a:rPr>
              <a:t> and Zebra Medical Vision</a:t>
            </a:r>
            <a:r>
              <a:rPr lang="en-US" sz="2000" dirty="0">
                <a:latin typeface="Verdana" panose="020B0604030504040204" pitchFamily="34" charset="0"/>
                <a:ea typeface="Verdana" panose="020B0604030504040204" pitchFamily="34" charset="0"/>
              </a:rPr>
              <a:t>: Companies like </a:t>
            </a:r>
            <a:r>
              <a:rPr lang="en-US" sz="2000" dirty="0" err="1">
                <a:latin typeface="Verdana" panose="020B0604030504040204" pitchFamily="34" charset="0"/>
                <a:ea typeface="Verdana" panose="020B0604030504040204" pitchFamily="34" charset="0"/>
              </a:rPr>
              <a:t>Enlitic</a:t>
            </a:r>
            <a:r>
              <a:rPr lang="en-US" sz="2000" dirty="0">
                <a:latin typeface="Verdana" panose="020B0604030504040204" pitchFamily="34" charset="0"/>
                <a:ea typeface="Verdana" panose="020B0604030504040204" pitchFamily="34" charset="0"/>
              </a:rPr>
              <a:t> and Zebra Medical Vision use AI and deep learning to detect diseases from X-rays, CT scans, and other types of medical imaging. Their tools help radiologists make more accurate and faster diagnoses.</a:t>
            </a:r>
          </a:p>
          <a:p>
            <a:pPr>
              <a:buFont typeface="Arial" panose="020B0604020202020204" pitchFamily="34" charset="0"/>
              <a:buChar char="•"/>
            </a:pPr>
            <a:endParaRPr lang="en-US" sz="2000"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2000" b="1" dirty="0">
                <a:latin typeface="Verdana" panose="020B0604030504040204" pitchFamily="34" charset="0"/>
                <a:ea typeface="Verdana" panose="020B0604030504040204" pitchFamily="34" charset="0"/>
              </a:rPr>
              <a:t>DeepMind's AI for Eye Disease</a:t>
            </a:r>
            <a:r>
              <a:rPr lang="en-US" sz="2000" dirty="0">
                <a:latin typeface="Verdana" panose="020B0604030504040204" pitchFamily="34" charset="0"/>
                <a:ea typeface="Verdana" panose="020B0604030504040204" pitchFamily="34" charset="0"/>
              </a:rPr>
              <a:t>: DeepMind (a subsidiary of Alphabet) collaborated with </a:t>
            </a:r>
            <a:r>
              <a:rPr lang="en-US" sz="2000" dirty="0" err="1">
                <a:latin typeface="Verdana" panose="020B0604030504040204" pitchFamily="34" charset="0"/>
                <a:ea typeface="Verdana" panose="020B0604030504040204" pitchFamily="34" charset="0"/>
              </a:rPr>
              <a:t>Moorfields</a:t>
            </a:r>
            <a:r>
              <a:rPr lang="en-US" sz="2000" dirty="0">
                <a:latin typeface="Verdana" panose="020B0604030504040204" pitchFamily="34" charset="0"/>
                <a:ea typeface="Verdana" panose="020B0604030504040204" pitchFamily="34" charset="0"/>
              </a:rPr>
              <a:t> Eye Hospital in London to develop an AI system capable of detecting over 50 different eye diseases from 3D OCT scans, potentially speeding up diagnosis and treatment.</a:t>
            </a:r>
          </a:p>
        </p:txBody>
      </p:sp>
    </p:spTree>
    <p:extLst>
      <p:ext uri="{BB962C8B-B14F-4D97-AF65-F5344CB8AC3E}">
        <p14:creationId xmlns:p14="http://schemas.microsoft.com/office/powerpoint/2010/main" val="2422574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300447"/>
            <a:ext cx="10051845" cy="940652"/>
          </a:xfrm>
          <a:prstGeom prst="rect">
            <a:avLst/>
          </a:prstGeom>
        </p:spPr>
        <p:txBody>
          <a:bodyPr vert="horz" wrap="square" lIns="0" tIns="260995" rIns="0" bIns="0" rtlCol="0" anchor="ctr">
            <a:spAutoFit/>
          </a:bodyPr>
          <a:lstStyle/>
          <a:p>
            <a:pPr marL="1722077">
              <a:lnSpc>
                <a:spcPct val="100000"/>
              </a:lnSpc>
              <a:spcBef>
                <a:spcPts val="133"/>
              </a:spcBef>
            </a:pPr>
            <a:r>
              <a:rPr dirty="0"/>
              <a:t>Machine</a:t>
            </a:r>
            <a:r>
              <a:rPr spc="-160" dirty="0"/>
              <a:t> </a:t>
            </a:r>
            <a:r>
              <a:rPr spc="-27" dirty="0"/>
              <a:t>Learning</a:t>
            </a:r>
            <a:r>
              <a:rPr spc="-147" dirty="0"/>
              <a:t> </a:t>
            </a:r>
            <a:r>
              <a:rPr dirty="0"/>
              <a:t>vs.</a:t>
            </a:r>
            <a:r>
              <a:rPr spc="-152" dirty="0"/>
              <a:t> </a:t>
            </a:r>
            <a:r>
              <a:rPr dirty="0"/>
              <a:t>Deep</a:t>
            </a:r>
            <a:r>
              <a:rPr spc="-152" dirty="0"/>
              <a:t> </a:t>
            </a:r>
            <a:r>
              <a:rPr spc="-13" dirty="0"/>
              <a:t>Learning</a:t>
            </a:r>
          </a:p>
        </p:txBody>
      </p:sp>
      <p:grpSp>
        <p:nvGrpSpPr>
          <p:cNvPr id="3" name="object 3"/>
          <p:cNvGrpSpPr/>
          <p:nvPr/>
        </p:nvGrpSpPr>
        <p:grpSpPr>
          <a:xfrm>
            <a:off x="1828800" y="2188913"/>
            <a:ext cx="9045787" cy="2007447"/>
            <a:chOff x="1371600" y="1066496"/>
            <a:chExt cx="6784340" cy="1505585"/>
          </a:xfrm>
        </p:grpSpPr>
        <p:pic>
          <p:nvPicPr>
            <p:cNvPr id="4" name="object 4"/>
            <p:cNvPicPr/>
            <p:nvPr/>
          </p:nvPicPr>
          <p:blipFill>
            <a:blip r:embed="rId2" cstate="print"/>
            <a:stretch>
              <a:fillRect/>
            </a:stretch>
          </p:blipFill>
          <p:spPr>
            <a:xfrm>
              <a:off x="1371600" y="1066496"/>
              <a:ext cx="6724649" cy="1505250"/>
            </a:xfrm>
            <a:prstGeom prst="rect">
              <a:avLst/>
            </a:prstGeom>
          </p:spPr>
        </p:pic>
        <p:pic>
          <p:nvPicPr>
            <p:cNvPr id="5" name="object 5"/>
            <p:cNvPicPr/>
            <p:nvPr/>
          </p:nvPicPr>
          <p:blipFill>
            <a:blip r:embed="rId3" cstate="print"/>
            <a:stretch>
              <a:fillRect/>
            </a:stretch>
          </p:blipFill>
          <p:spPr>
            <a:xfrm>
              <a:off x="1417525" y="1328522"/>
              <a:ext cx="1094174" cy="1189025"/>
            </a:xfrm>
            <a:prstGeom prst="rect">
              <a:avLst/>
            </a:prstGeom>
          </p:spPr>
        </p:pic>
        <p:pic>
          <p:nvPicPr>
            <p:cNvPr id="6" name="object 6"/>
            <p:cNvPicPr/>
            <p:nvPr/>
          </p:nvPicPr>
          <p:blipFill>
            <a:blip r:embed="rId4" cstate="print"/>
            <a:stretch>
              <a:fillRect/>
            </a:stretch>
          </p:blipFill>
          <p:spPr>
            <a:xfrm>
              <a:off x="6898550" y="1371212"/>
              <a:ext cx="1257324" cy="1103650"/>
            </a:xfrm>
            <a:prstGeom prst="rect">
              <a:avLst/>
            </a:prstGeom>
          </p:spPr>
        </p:pic>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50129"/>
            <a:ext cx="10489901" cy="1285360"/>
          </a:xfrm>
          <a:prstGeom prst="rect">
            <a:avLst/>
          </a:prstGeom>
        </p:spPr>
        <p:txBody>
          <a:bodyPr vert="horz" wrap="square" lIns="0" tIns="602369" rIns="0" bIns="0" rtlCol="0" anchor="ctr">
            <a:spAutoFit/>
          </a:bodyPr>
          <a:lstStyle/>
          <a:p>
            <a:pPr marL="1008355">
              <a:lnSpc>
                <a:spcPct val="100000"/>
              </a:lnSpc>
              <a:spcBef>
                <a:spcPts val="133"/>
              </a:spcBef>
            </a:pPr>
            <a:r>
              <a:rPr spc="-13" dirty="0"/>
              <a:t>Applications</a:t>
            </a:r>
            <a:r>
              <a:rPr spc="-73" dirty="0"/>
              <a:t> </a:t>
            </a:r>
            <a:r>
              <a:rPr dirty="0"/>
              <a:t>of</a:t>
            </a:r>
            <a:r>
              <a:rPr spc="-67" dirty="0"/>
              <a:t> </a:t>
            </a:r>
            <a:r>
              <a:rPr dirty="0"/>
              <a:t>Deep</a:t>
            </a:r>
            <a:r>
              <a:rPr spc="-67" dirty="0"/>
              <a:t> </a:t>
            </a:r>
            <a:r>
              <a:rPr spc="-27" dirty="0"/>
              <a:t>Learning:</a:t>
            </a:r>
            <a:r>
              <a:rPr spc="-67" dirty="0"/>
              <a:t> </a:t>
            </a:r>
            <a:r>
              <a:rPr dirty="0"/>
              <a:t>AI</a:t>
            </a:r>
            <a:r>
              <a:rPr spc="-73" dirty="0"/>
              <a:t> </a:t>
            </a:r>
            <a:r>
              <a:rPr spc="-13" dirty="0"/>
              <a:t>assistant</a:t>
            </a:r>
          </a:p>
        </p:txBody>
      </p:sp>
      <p:pic>
        <p:nvPicPr>
          <p:cNvPr id="3" name="object 3"/>
          <p:cNvPicPr/>
          <p:nvPr/>
        </p:nvPicPr>
        <p:blipFill>
          <a:blip r:embed="rId2" cstate="print"/>
          <a:stretch>
            <a:fillRect/>
          </a:stretch>
        </p:blipFill>
        <p:spPr>
          <a:xfrm>
            <a:off x="2325734" y="2190600"/>
            <a:ext cx="2463799" cy="3289299"/>
          </a:xfrm>
          <a:prstGeom prst="rect">
            <a:avLst/>
          </a:prstGeom>
        </p:spPr>
      </p:pic>
      <p:pic>
        <p:nvPicPr>
          <p:cNvPr id="4" name="object 4"/>
          <p:cNvPicPr/>
          <p:nvPr/>
        </p:nvPicPr>
        <p:blipFill>
          <a:blip r:embed="rId3" cstate="print"/>
          <a:stretch>
            <a:fillRect/>
          </a:stretch>
        </p:blipFill>
        <p:spPr>
          <a:xfrm>
            <a:off x="6506267" y="2546200"/>
            <a:ext cx="3149599" cy="2578099"/>
          </a:xfrm>
          <a:prstGeom prst="rect">
            <a:avLst/>
          </a:prstGeom>
        </p:spPr>
      </p:pic>
      <p:sp>
        <p:nvSpPr>
          <p:cNvPr id="6" name="TextBox 5">
            <a:extLst>
              <a:ext uri="{FF2B5EF4-FFF2-40B4-BE49-F238E27FC236}">
                <a16:creationId xmlns:a16="http://schemas.microsoft.com/office/drawing/2014/main" id="{F826368C-1B9A-44AA-BB84-E3ED6C1D7183}"/>
              </a:ext>
            </a:extLst>
          </p:cNvPr>
          <p:cNvSpPr txBox="1"/>
          <p:nvPr/>
        </p:nvSpPr>
        <p:spPr>
          <a:xfrm>
            <a:off x="634701" y="5703814"/>
            <a:ext cx="10972800" cy="646331"/>
          </a:xfrm>
          <a:prstGeom prst="rect">
            <a:avLst/>
          </a:prstGeom>
          <a:noFill/>
        </p:spPr>
        <p:txBody>
          <a:bodyPr wrap="square">
            <a:spAutoFit/>
          </a:bodyPr>
          <a:lstStyle/>
          <a:p>
            <a:r>
              <a:rPr lang="en-US" dirty="0"/>
              <a:t>AI assistants, such as </a:t>
            </a:r>
            <a:r>
              <a:rPr lang="en-US" b="1" dirty="0"/>
              <a:t>Google Assistant</a:t>
            </a:r>
            <a:r>
              <a:rPr lang="en-US" dirty="0"/>
              <a:t> and </a:t>
            </a:r>
            <a:r>
              <a:rPr lang="en-US" b="1" dirty="0"/>
              <a:t>Amazon Alexa</a:t>
            </a:r>
            <a:r>
              <a:rPr lang="en-US" dirty="0"/>
              <a:t>, leverage deep learning to provide a wide range of functionalities, including voice recognition, natural language understanding, and response generation.</a:t>
            </a:r>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4868" y="626078"/>
            <a:ext cx="9060205" cy="694207"/>
          </a:xfrm>
          <a:prstGeom prst="rect">
            <a:avLst/>
          </a:prstGeom>
        </p:spPr>
        <p:txBody>
          <a:bodyPr vert="horz" wrap="square" lIns="0" tIns="16933" rIns="0" bIns="0" rtlCol="0" anchor="ctr">
            <a:spAutoFit/>
          </a:bodyPr>
          <a:lstStyle/>
          <a:p>
            <a:pPr marL="16933">
              <a:lnSpc>
                <a:spcPct val="100000"/>
              </a:lnSpc>
              <a:spcBef>
                <a:spcPts val="133"/>
              </a:spcBef>
            </a:pPr>
            <a:r>
              <a:rPr spc="-13" dirty="0"/>
              <a:t>Applications</a:t>
            </a:r>
            <a:r>
              <a:rPr spc="-73" dirty="0"/>
              <a:t> </a:t>
            </a:r>
            <a:r>
              <a:rPr dirty="0"/>
              <a:t>of</a:t>
            </a:r>
            <a:r>
              <a:rPr spc="-67" dirty="0"/>
              <a:t> </a:t>
            </a:r>
            <a:r>
              <a:rPr dirty="0"/>
              <a:t>Deep</a:t>
            </a:r>
            <a:r>
              <a:rPr spc="-67" dirty="0"/>
              <a:t> </a:t>
            </a:r>
            <a:r>
              <a:rPr spc="-33" dirty="0"/>
              <a:t>Learning:</a:t>
            </a:r>
            <a:r>
              <a:rPr spc="-133" dirty="0"/>
              <a:t> </a:t>
            </a:r>
            <a:r>
              <a:rPr spc="-13" dirty="0"/>
              <a:t>Tourism</a:t>
            </a:r>
          </a:p>
        </p:txBody>
      </p:sp>
      <p:pic>
        <p:nvPicPr>
          <p:cNvPr id="3" name="object 3"/>
          <p:cNvPicPr/>
          <p:nvPr/>
        </p:nvPicPr>
        <p:blipFill>
          <a:blip r:embed="rId2" cstate="print"/>
          <a:stretch>
            <a:fillRect/>
          </a:stretch>
        </p:blipFill>
        <p:spPr>
          <a:xfrm>
            <a:off x="5835338" y="1623139"/>
            <a:ext cx="4845537" cy="3454432"/>
          </a:xfrm>
          <a:prstGeom prst="rect">
            <a:avLst/>
          </a:prstGeom>
        </p:spPr>
      </p:pic>
      <p:pic>
        <p:nvPicPr>
          <p:cNvPr id="4" name="object 4"/>
          <p:cNvPicPr/>
          <p:nvPr/>
        </p:nvPicPr>
        <p:blipFill>
          <a:blip r:embed="rId3" cstate="print"/>
          <a:stretch>
            <a:fillRect/>
          </a:stretch>
        </p:blipFill>
        <p:spPr>
          <a:xfrm>
            <a:off x="1208820" y="1534385"/>
            <a:ext cx="3676568" cy="3444295"/>
          </a:xfrm>
          <a:prstGeom prst="rect">
            <a:avLst/>
          </a:prstGeom>
        </p:spPr>
      </p:pic>
      <p:sp>
        <p:nvSpPr>
          <p:cNvPr id="6" name="TextBox 5">
            <a:extLst>
              <a:ext uri="{FF2B5EF4-FFF2-40B4-BE49-F238E27FC236}">
                <a16:creationId xmlns:a16="http://schemas.microsoft.com/office/drawing/2014/main" id="{DF0610D6-64D3-4798-86DF-99CE3CD9215F}"/>
              </a:ext>
            </a:extLst>
          </p:cNvPr>
          <p:cNvSpPr txBox="1"/>
          <p:nvPr/>
        </p:nvSpPr>
        <p:spPr>
          <a:xfrm>
            <a:off x="796065" y="5693056"/>
            <a:ext cx="10994315" cy="646331"/>
          </a:xfrm>
          <a:prstGeom prst="rect">
            <a:avLst/>
          </a:prstGeom>
          <a:noFill/>
        </p:spPr>
        <p:txBody>
          <a:bodyPr wrap="square">
            <a:spAutoFit/>
          </a:bodyPr>
          <a:lstStyle/>
          <a:p>
            <a:r>
              <a:rPr lang="en-US" dirty="0"/>
              <a:t>Deep learning technologies are transforming the tourism industry by enabling real-time language translation, personalized travel recommendations, and enhanced customer experiences. </a:t>
            </a:r>
            <a:endParaRPr lang="en-IN"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4868" y="626078"/>
            <a:ext cx="9060205" cy="694207"/>
          </a:xfrm>
          <a:prstGeom prst="rect">
            <a:avLst/>
          </a:prstGeom>
        </p:spPr>
        <p:txBody>
          <a:bodyPr vert="horz" wrap="square" lIns="0" tIns="16933" rIns="0" bIns="0" rtlCol="0" anchor="ctr">
            <a:spAutoFit/>
          </a:bodyPr>
          <a:lstStyle/>
          <a:p>
            <a:pPr marL="16933">
              <a:lnSpc>
                <a:spcPct val="100000"/>
              </a:lnSpc>
              <a:spcBef>
                <a:spcPts val="133"/>
              </a:spcBef>
            </a:pPr>
            <a:r>
              <a:rPr spc="-13" dirty="0"/>
              <a:t>Applications</a:t>
            </a:r>
            <a:r>
              <a:rPr spc="-73" dirty="0"/>
              <a:t> </a:t>
            </a:r>
            <a:r>
              <a:rPr dirty="0"/>
              <a:t>of</a:t>
            </a:r>
            <a:r>
              <a:rPr spc="-67" dirty="0"/>
              <a:t> </a:t>
            </a:r>
            <a:r>
              <a:rPr dirty="0"/>
              <a:t>Deep</a:t>
            </a:r>
            <a:r>
              <a:rPr spc="-67" dirty="0"/>
              <a:t> </a:t>
            </a:r>
            <a:r>
              <a:rPr spc="-33" dirty="0"/>
              <a:t>Learning:</a:t>
            </a:r>
            <a:r>
              <a:rPr spc="-133" dirty="0"/>
              <a:t> </a:t>
            </a:r>
            <a:r>
              <a:rPr spc="-13" dirty="0"/>
              <a:t>Tourism</a:t>
            </a:r>
          </a:p>
        </p:txBody>
      </p:sp>
      <p:sp>
        <p:nvSpPr>
          <p:cNvPr id="7" name="TextBox 6">
            <a:extLst>
              <a:ext uri="{FF2B5EF4-FFF2-40B4-BE49-F238E27FC236}">
                <a16:creationId xmlns:a16="http://schemas.microsoft.com/office/drawing/2014/main" id="{CB5FE8F8-E0BA-4BBF-A5E5-60D2868DED9F}"/>
              </a:ext>
            </a:extLst>
          </p:cNvPr>
          <p:cNvSpPr txBox="1"/>
          <p:nvPr/>
        </p:nvSpPr>
        <p:spPr>
          <a:xfrm>
            <a:off x="225911" y="1585030"/>
            <a:ext cx="10779162" cy="3693319"/>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Real-World Examples</a:t>
            </a:r>
          </a:p>
          <a:p>
            <a:endParaRPr lang="en-US" b="1"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b="1" dirty="0">
                <a:latin typeface="Verdana" panose="020B0604030504040204" pitchFamily="34" charset="0"/>
                <a:ea typeface="Verdana" panose="020B0604030504040204" pitchFamily="34" charset="0"/>
              </a:rPr>
              <a:t>Google Lens and Translate</a:t>
            </a:r>
            <a:r>
              <a:rPr lang="en-US" dirty="0">
                <a:latin typeface="Verdana" panose="020B0604030504040204" pitchFamily="34" charset="0"/>
                <a:ea typeface="Verdana" panose="020B0604030504040204" pitchFamily="34" charset="0"/>
              </a:rPr>
              <a:t>: These apps use OCR and NMT to translate text in real-time by pointing a smartphone camera at signs, menus, and other documents. This functionality is widely used by travelers worldwide to navigate and understand foreign languages more easily.</a:t>
            </a:r>
          </a:p>
          <a:p>
            <a:pPr>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b="1" dirty="0">
                <a:latin typeface="Verdana" panose="020B0604030504040204" pitchFamily="34" charset="0"/>
                <a:ea typeface="Verdana" panose="020B0604030504040204" pitchFamily="34" charset="0"/>
              </a:rPr>
              <a:t>TripAdvisor</a:t>
            </a:r>
            <a:r>
              <a:rPr lang="en-US" dirty="0">
                <a:latin typeface="Verdana" panose="020B0604030504040204" pitchFamily="34" charset="0"/>
                <a:ea typeface="Verdana" panose="020B0604030504040204" pitchFamily="34" charset="0"/>
              </a:rPr>
              <a:t>: Uses deep learning to personalize content for users, providing tailored recommendations and reviews based on user preferences and past behavior.</a:t>
            </a:r>
          </a:p>
          <a:p>
            <a:pPr>
              <a:buFont typeface="Arial" panose="020B0604020202020204" pitchFamily="34" charset="0"/>
              <a:buChar char="•"/>
            </a:pPr>
            <a:endParaRPr lang="en-US"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b="1" dirty="0">
                <a:latin typeface="Verdana" panose="020B0604030504040204" pitchFamily="34" charset="0"/>
                <a:ea typeface="Verdana" panose="020B0604030504040204" pitchFamily="34" charset="0"/>
              </a:rPr>
              <a:t>Kayak and Skyscanner</a:t>
            </a:r>
            <a:r>
              <a:rPr lang="en-US" dirty="0">
                <a:latin typeface="Verdana" panose="020B0604030504040204" pitchFamily="34" charset="0"/>
                <a:ea typeface="Verdana" panose="020B0604030504040204" pitchFamily="34" charset="0"/>
              </a:rPr>
              <a:t>: These platforms utilize AI to provide dynamic pricing information, personalized travel deals, and optimal booking times, helping users find the best deals for flights, hotels, and car rentals.</a:t>
            </a:r>
          </a:p>
        </p:txBody>
      </p:sp>
    </p:spTree>
    <p:extLst>
      <p:ext uri="{BB962C8B-B14F-4D97-AF65-F5344CB8AC3E}">
        <p14:creationId xmlns:p14="http://schemas.microsoft.com/office/powerpoint/2010/main" val="33609068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451374" y="2455009"/>
            <a:ext cx="3014285" cy="1921607"/>
          </a:xfrm>
          <a:prstGeom prst="rect">
            <a:avLst/>
          </a:prstGeom>
        </p:spPr>
      </p:pic>
      <p:pic>
        <p:nvPicPr>
          <p:cNvPr id="3" name="object 3"/>
          <p:cNvPicPr/>
          <p:nvPr/>
        </p:nvPicPr>
        <p:blipFill>
          <a:blip r:embed="rId3" cstate="print"/>
          <a:stretch>
            <a:fillRect/>
          </a:stretch>
        </p:blipFill>
        <p:spPr>
          <a:xfrm>
            <a:off x="541867" y="128955"/>
            <a:ext cx="3023251" cy="2119596"/>
          </a:xfrm>
          <a:prstGeom prst="rect">
            <a:avLst/>
          </a:prstGeom>
        </p:spPr>
      </p:pic>
      <p:pic>
        <p:nvPicPr>
          <p:cNvPr id="4" name="object 4"/>
          <p:cNvPicPr/>
          <p:nvPr/>
        </p:nvPicPr>
        <p:blipFill>
          <a:blip r:embed="rId4" cstate="print"/>
          <a:stretch>
            <a:fillRect/>
          </a:stretch>
        </p:blipFill>
        <p:spPr>
          <a:xfrm>
            <a:off x="4572710" y="2455009"/>
            <a:ext cx="2976949" cy="1893295"/>
          </a:xfrm>
          <a:prstGeom prst="rect">
            <a:avLst/>
          </a:prstGeom>
        </p:spPr>
      </p:pic>
      <p:pic>
        <p:nvPicPr>
          <p:cNvPr id="5" name="object 5"/>
          <p:cNvPicPr/>
          <p:nvPr/>
        </p:nvPicPr>
        <p:blipFill>
          <a:blip r:embed="rId5" cstate="print"/>
          <a:stretch>
            <a:fillRect/>
          </a:stretch>
        </p:blipFill>
        <p:spPr>
          <a:xfrm>
            <a:off x="4572710" y="128955"/>
            <a:ext cx="2976949" cy="2090612"/>
          </a:xfrm>
          <a:prstGeom prst="rect">
            <a:avLst/>
          </a:prstGeom>
        </p:spPr>
      </p:pic>
      <p:pic>
        <p:nvPicPr>
          <p:cNvPr id="6" name="object 6"/>
          <p:cNvPicPr/>
          <p:nvPr/>
        </p:nvPicPr>
        <p:blipFill>
          <a:blip r:embed="rId6" cstate="print"/>
          <a:stretch>
            <a:fillRect/>
          </a:stretch>
        </p:blipFill>
        <p:spPr>
          <a:xfrm>
            <a:off x="8451374" y="4548443"/>
            <a:ext cx="3014285" cy="2060541"/>
          </a:xfrm>
          <a:prstGeom prst="rect">
            <a:avLst/>
          </a:prstGeom>
        </p:spPr>
      </p:pic>
      <p:pic>
        <p:nvPicPr>
          <p:cNvPr id="7" name="object 7"/>
          <p:cNvPicPr/>
          <p:nvPr/>
        </p:nvPicPr>
        <p:blipFill>
          <a:blip r:embed="rId7" cstate="print"/>
          <a:stretch>
            <a:fillRect/>
          </a:stretch>
        </p:blipFill>
        <p:spPr>
          <a:xfrm>
            <a:off x="517119" y="2448273"/>
            <a:ext cx="3048000" cy="1928343"/>
          </a:xfrm>
          <a:prstGeom prst="rect">
            <a:avLst/>
          </a:prstGeom>
        </p:spPr>
      </p:pic>
      <p:pic>
        <p:nvPicPr>
          <p:cNvPr id="8" name="object 8"/>
          <p:cNvPicPr/>
          <p:nvPr/>
        </p:nvPicPr>
        <p:blipFill>
          <a:blip r:embed="rId8" cstate="print"/>
          <a:stretch>
            <a:fillRect/>
          </a:stretch>
        </p:blipFill>
        <p:spPr>
          <a:xfrm>
            <a:off x="4572710" y="4548443"/>
            <a:ext cx="2976949" cy="2060540"/>
          </a:xfrm>
          <a:prstGeom prst="rect">
            <a:avLst/>
          </a:prstGeom>
        </p:spPr>
      </p:pic>
      <p:sp>
        <p:nvSpPr>
          <p:cNvPr id="9" name="object 9"/>
          <p:cNvSpPr txBox="1"/>
          <p:nvPr/>
        </p:nvSpPr>
        <p:spPr>
          <a:xfrm>
            <a:off x="757768" y="3696208"/>
            <a:ext cx="2473960" cy="386430"/>
          </a:xfrm>
          <a:prstGeom prst="rect">
            <a:avLst/>
          </a:prstGeom>
        </p:spPr>
        <p:txBody>
          <a:bodyPr vert="horz" wrap="square" lIns="0" tIns="16933" rIns="0" bIns="0" rtlCol="0">
            <a:spAutoFit/>
          </a:bodyPr>
          <a:lstStyle/>
          <a:p>
            <a:pPr marL="16933">
              <a:spcBef>
                <a:spcPts val="133"/>
              </a:spcBef>
            </a:pPr>
            <a:r>
              <a:rPr sz="2400" b="1" dirty="0">
                <a:solidFill>
                  <a:srgbClr val="FFFFFF"/>
                </a:solidFill>
                <a:latin typeface="Roboto"/>
                <a:cs typeface="Roboto"/>
              </a:rPr>
              <a:t>CYBER</a:t>
            </a:r>
            <a:r>
              <a:rPr sz="2400" b="1" spc="-33" dirty="0">
                <a:solidFill>
                  <a:srgbClr val="FFFFFF"/>
                </a:solidFill>
                <a:latin typeface="Roboto"/>
                <a:cs typeface="Roboto"/>
              </a:rPr>
              <a:t> </a:t>
            </a:r>
            <a:r>
              <a:rPr sz="2400" b="1" spc="-13" dirty="0">
                <a:solidFill>
                  <a:srgbClr val="FFFFFF"/>
                </a:solidFill>
                <a:latin typeface="Roboto"/>
                <a:cs typeface="Roboto"/>
              </a:rPr>
              <a:t>SECURITY</a:t>
            </a:r>
            <a:endParaRPr sz="2400">
              <a:latin typeface="Roboto"/>
              <a:cs typeface="Roboto"/>
            </a:endParaRPr>
          </a:p>
        </p:txBody>
      </p:sp>
      <p:sp>
        <p:nvSpPr>
          <p:cNvPr id="10" name="object 10"/>
          <p:cNvSpPr txBox="1"/>
          <p:nvPr/>
        </p:nvSpPr>
        <p:spPr>
          <a:xfrm>
            <a:off x="9058205" y="5429842"/>
            <a:ext cx="2045547" cy="744349"/>
          </a:xfrm>
          <a:prstGeom prst="rect">
            <a:avLst/>
          </a:prstGeom>
        </p:spPr>
        <p:txBody>
          <a:bodyPr vert="horz" wrap="square" lIns="0" tIns="14393" rIns="0" bIns="0" rtlCol="0">
            <a:spAutoFit/>
          </a:bodyPr>
          <a:lstStyle/>
          <a:p>
            <a:pPr marL="16933" marR="6773" indent="541006">
              <a:lnSpc>
                <a:spcPct val="101000"/>
              </a:lnSpc>
              <a:spcBef>
                <a:spcPts val="113"/>
              </a:spcBef>
            </a:pPr>
            <a:r>
              <a:rPr sz="2400" b="1" spc="-13" dirty="0">
                <a:solidFill>
                  <a:srgbClr val="FFFFFF"/>
                </a:solidFill>
                <a:latin typeface="Roboto"/>
                <a:cs typeface="Roboto"/>
              </a:rPr>
              <a:t>SPACE EXPLORATION</a:t>
            </a:r>
            <a:endParaRPr sz="2400">
              <a:latin typeface="Roboto"/>
              <a:cs typeface="Roboto"/>
            </a:endParaRPr>
          </a:p>
        </p:txBody>
      </p:sp>
      <p:sp>
        <p:nvSpPr>
          <p:cNvPr id="11" name="object 11"/>
          <p:cNvSpPr txBox="1">
            <a:spLocks noGrp="1"/>
          </p:cNvSpPr>
          <p:nvPr>
            <p:ph type="title"/>
          </p:nvPr>
        </p:nvSpPr>
        <p:spPr>
          <a:xfrm>
            <a:off x="5235212" y="1022030"/>
            <a:ext cx="1629833" cy="744349"/>
          </a:xfrm>
          <a:prstGeom prst="rect">
            <a:avLst/>
          </a:prstGeom>
        </p:spPr>
        <p:txBody>
          <a:bodyPr vert="horz" wrap="square" lIns="0" tIns="14393" rIns="0" bIns="0" rtlCol="0" anchor="ctr">
            <a:spAutoFit/>
          </a:bodyPr>
          <a:lstStyle/>
          <a:p>
            <a:pPr marL="182029" marR="6773" indent="-165943">
              <a:lnSpc>
                <a:spcPct val="101000"/>
              </a:lnSpc>
              <a:spcBef>
                <a:spcPts val="113"/>
              </a:spcBef>
            </a:pPr>
            <a:r>
              <a:rPr sz="2400" b="1" dirty="0">
                <a:solidFill>
                  <a:srgbClr val="FFFFFF"/>
                </a:solidFill>
                <a:latin typeface="Roboto"/>
                <a:cs typeface="Roboto"/>
              </a:rPr>
              <a:t>BANKING</a:t>
            </a:r>
            <a:r>
              <a:rPr sz="2400" b="1" spc="-47" dirty="0">
                <a:solidFill>
                  <a:srgbClr val="FFFFFF"/>
                </a:solidFill>
                <a:latin typeface="Roboto"/>
                <a:cs typeface="Roboto"/>
              </a:rPr>
              <a:t> </a:t>
            </a:r>
            <a:r>
              <a:rPr sz="2400" b="1" spc="-67" dirty="0">
                <a:solidFill>
                  <a:srgbClr val="FFFFFF"/>
                </a:solidFill>
                <a:latin typeface="Roboto"/>
                <a:cs typeface="Roboto"/>
              </a:rPr>
              <a:t>&amp; </a:t>
            </a:r>
            <a:r>
              <a:rPr sz="2400" b="1" spc="-13" dirty="0">
                <a:solidFill>
                  <a:srgbClr val="FFFFFF"/>
                </a:solidFill>
                <a:latin typeface="Roboto"/>
                <a:cs typeface="Roboto"/>
              </a:rPr>
              <a:t>FINANCE</a:t>
            </a:r>
            <a:endParaRPr sz="2400">
              <a:latin typeface="Roboto"/>
              <a:cs typeface="Roboto"/>
            </a:endParaRPr>
          </a:p>
        </p:txBody>
      </p:sp>
      <p:sp>
        <p:nvSpPr>
          <p:cNvPr id="12" name="object 12"/>
          <p:cNvSpPr txBox="1"/>
          <p:nvPr/>
        </p:nvSpPr>
        <p:spPr>
          <a:xfrm>
            <a:off x="5302407" y="5984499"/>
            <a:ext cx="1494367" cy="386430"/>
          </a:xfrm>
          <a:prstGeom prst="rect">
            <a:avLst/>
          </a:prstGeom>
        </p:spPr>
        <p:txBody>
          <a:bodyPr vert="horz" wrap="square" lIns="0" tIns="16933" rIns="0" bIns="0" rtlCol="0">
            <a:spAutoFit/>
          </a:bodyPr>
          <a:lstStyle/>
          <a:p>
            <a:pPr marL="16933">
              <a:spcBef>
                <a:spcPts val="133"/>
              </a:spcBef>
            </a:pPr>
            <a:r>
              <a:rPr sz="2400" b="1" spc="-13" dirty="0">
                <a:solidFill>
                  <a:srgbClr val="FFFFFF"/>
                </a:solidFill>
                <a:latin typeface="Roboto"/>
                <a:cs typeface="Roboto"/>
              </a:rPr>
              <a:t>ROBOTICS</a:t>
            </a:r>
            <a:endParaRPr sz="2400">
              <a:latin typeface="Roboto"/>
              <a:cs typeface="Roboto"/>
            </a:endParaRPr>
          </a:p>
        </p:txBody>
      </p:sp>
      <p:sp>
        <p:nvSpPr>
          <p:cNvPr id="13" name="object 13"/>
          <p:cNvSpPr txBox="1"/>
          <p:nvPr/>
        </p:nvSpPr>
        <p:spPr>
          <a:xfrm>
            <a:off x="5455626" y="3702988"/>
            <a:ext cx="1189567" cy="386430"/>
          </a:xfrm>
          <a:prstGeom prst="rect">
            <a:avLst/>
          </a:prstGeom>
        </p:spPr>
        <p:txBody>
          <a:bodyPr vert="horz" wrap="square" lIns="0" tIns="16933" rIns="0" bIns="0" rtlCol="0">
            <a:spAutoFit/>
          </a:bodyPr>
          <a:lstStyle/>
          <a:p>
            <a:pPr marL="16933">
              <a:spcBef>
                <a:spcPts val="133"/>
              </a:spcBef>
            </a:pPr>
            <a:r>
              <a:rPr sz="2400" b="1" spc="-13" dirty="0">
                <a:solidFill>
                  <a:srgbClr val="FFFFFF"/>
                </a:solidFill>
                <a:latin typeface="Roboto"/>
                <a:cs typeface="Roboto"/>
              </a:rPr>
              <a:t>SPORTS</a:t>
            </a:r>
            <a:endParaRPr sz="2400">
              <a:latin typeface="Roboto"/>
              <a:cs typeface="Roboto"/>
            </a:endParaRPr>
          </a:p>
        </p:txBody>
      </p:sp>
      <p:sp>
        <p:nvSpPr>
          <p:cNvPr id="14" name="object 14"/>
          <p:cNvSpPr txBox="1"/>
          <p:nvPr/>
        </p:nvSpPr>
        <p:spPr>
          <a:xfrm>
            <a:off x="9280790" y="3702988"/>
            <a:ext cx="1327573" cy="386430"/>
          </a:xfrm>
          <a:prstGeom prst="rect">
            <a:avLst/>
          </a:prstGeom>
        </p:spPr>
        <p:txBody>
          <a:bodyPr vert="horz" wrap="square" lIns="0" tIns="16933" rIns="0" bIns="0" rtlCol="0">
            <a:spAutoFit/>
          </a:bodyPr>
          <a:lstStyle/>
          <a:p>
            <a:pPr marL="16933">
              <a:spcBef>
                <a:spcPts val="133"/>
              </a:spcBef>
            </a:pPr>
            <a:r>
              <a:rPr sz="2400" b="1" spc="-13" dirty="0">
                <a:solidFill>
                  <a:srgbClr val="FFFFFF"/>
                </a:solidFill>
                <a:latin typeface="Roboto"/>
                <a:cs typeface="Roboto"/>
              </a:rPr>
              <a:t>DEFENCE</a:t>
            </a:r>
            <a:endParaRPr sz="2400">
              <a:latin typeface="Roboto"/>
              <a:cs typeface="Roboto"/>
            </a:endParaRPr>
          </a:p>
        </p:txBody>
      </p:sp>
      <p:pic>
        <p:nvPicPr>
          <p:cNvPr id="15" name="object 15"/>
          <p:cNvPicPr/>
          <p:nvPr/>
        </p:nvPicPr>
        <p:blipFill>
          <a:blip r:embed="rId9" cstate="print"/>
          <a:stretch>
            <a:fillRect/>
          </a:stretch>
        </p:blipFill>
        <p:spPr>
          <a:xfrm>
            <a:off x="8451374" y="128956"/>
            <a:ext cx="3014285" cy="2090613"/>
          </a:xfrm>
          <a:prstGeom prst="rect">
            <a:avLst/>
          </a:prstGeom>
        </p:spPr>
      </p:pic>
      <p:sp>
        <p:nvSpPr>
          <p:cNvPr id="16" name="object 16"/>
          <p:cNvSpPr txBox="1"/>
          <p:nvPr/>
        </p:nvSpPr>
        <p:spPr>
          <a:xfrm>
            <a:off x="9114812" y="1247653"/>
            <a:ext cx="1693333" cy="386430"/>
          </a:xfrm>
          <a:prstGeom prst="rect">
            <a:avLst/>
          </a:prstGeom>
        </p:spPr>
        <p:txBody>
          <a:bodyPr vert="horz" wrap="square" lIns="0" tIns="16933" rIns="0" bIns="0" rtlCol="0">
            <a:spAutoFit/>
          </a:bodyPr>
          <a:lstStyle/>
          <a:p>
            <a:pPr marL="16933">
              <a:spcBef>
                <a:spcPts val="133"/>
              </a:spcBef>
            </a:pPr>
            <a:r>
              <a:rPr sz="2400" b="1" spc="-13" dirty="0">
                <a:solidFill>
                  <a:srgbClr val="FFFFFF"/>
                </a:solidFill>
                <a:latin typeface="Roboto"/>
                <a:cs typeface="Roboto"/>
              </a:rPr>
              <a:t>EDUCATION</a:t>
            </a:r>
            <a:endParaRPr sz="2400">
              <a:latin typeface="Roboto"/>
              <a:cs typeface="Roboto"/>
            </a:endParaRPr>
          </a:p>
        </p:txBody>
      </p:sp>
      <p:pic>
        <p:nvPicPr>
          <p:cNvPr id="17" name="object 17"/>
          <p:cNvPicPr/>
          <p:nvPr/>
        </p:nvPicPr>
        <p:blipFill>
          <a:blip r:embed="rId10" cstate="print"/>
          <a:stretch>
            <a:fillRect/>
          </a:stretch>
        </p:blipFill>
        <p:spPr>
          <a:xfrm>
            <a:off x="529492" y="4548443"/>
            <a:ext cx="3048001" cy="2018741"/>
          </a:xfrm>
          <a:prstGeom prst="rect">
            <a:avLst/>
          </a:prstGeom>
        </p:spPr>
      </p:pic>
      <p:sp>
        <p:nvSpPr>
          <p:cNvPr id="18" name="object 18"/>
          <p:cNvSpPr txBox="1"/>
          <p:nvPr/>
        </p:nvSpPr>
        <p:spPr>
          <a:xfrm>
            <a:off x="996618" y="5999140"/>
            <a:ext cx="2100580" cy="386430"/>
          </a:xfrm>
          <a:prstGeom prst="rect">
            <a:avLst/>
          </a:prstGeom>
        </p:spPr>
        <p:txBody>
          <a:bodyPr vert="horz" wrap="square" lIns="0" tIns="16933" rIns="0" bIns="0" rtlCol="0">
            <a:spAutoFit/>
          </a:bodyPr>
          <a:lstStyle/>
          <a:p>
            <a:pPr marL="16933">
              <a:spcBef>
                <a:spcPts val="133"/>
              </a:spcBef>
            </a:pPr>
            <a:r>
              <a:rPr sz="2400" b="1" dirty="0">
                <a:solidFill>
                  <a:srgbClr val="FFFFFF"/>
                </a:solidFill>
                <a:latin typeface="Roboto"/>
                <a:cs typeface="Roboto"/>
              </a:rPr>
              <a:t>SOCIAL</a:t>
            </a:r>
            <a:r>
              <a:rPr sz="2400" b="1" spc="7" dirty="0">
                <a:solidFill>
                  <a:srgbClr val="FFFFFF"/>
                </a:solidFill>
                <a:latin typeface="Roboto"/>
                <a:cs typeface="Roboto"/>
              </a:rPr>
              <a:t> </a:t>
            </a:r>
            <a:r>
              <a:rPr sz="2400" b="1" spc="-27" dirty="0">
                <a:solidFill>
                  <a:srgbClr val="FFFFFF"/>
                </a:solidFill>
                <a:latin typeface="Roboto"/>
                <a:cs typeface="Roboto"/>
              </a:rPr>
              <a:t>MEDIA</a:t>
            </a:r>
            <a:endParaRPr sz="2400">
              <a:latin typeface="Roboto"/>
              <a:cs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35447" y="2162471"/>
            <a:ext cx="1453727" cy="780627"/>
            <a:chOff x="1076585" y="1621853"/>
            <a:chExt cx="1090295" cy="585470"/>
          </a:xfrm>
        </p:grpSpPr>
        <p:pic>
          <p:nvPicPr>
            <p:cNvPr id="3" name="object 3"/>
            <p:cNvPicPr/>
            <p:nvPr/>
          </p:nvPicPr>
          <p:blipFill>
            <a:blip r:embed="rId2" cstate="print"/>
            <a:stretch>
              <a:fillRect/>
            </a:stretch>
          </p:blipFill>
          <p:spPr>
            <a:xfrm>
              <a:off x="1076585" y="1621853"/>
              <a:ext cx="1089800" cy="584900"/>
            </a:xfrm>
            <a:prstGeom prst="rect">
              <a:avLst/>
            </a:prstGeom>
          </p:spPr>
        </p:pic>
        <p:pic>
          <p:nvPicPr>
            <p:cNvPr id="4" name="object 4"/>
            <p:cNvPicPr/>
            <p:nvPr/>
          </p:nvPicPr>
          <p:blipFill>
            <a:blip r:embed="rId3" cstate="print"/>
            <a:stretch>
              <a:fillRect/>
            </a:stretch>
          </p:blipFill>
          <p:spPr>
            <a:xfrm>
              <a:off x="1116585" y="1638852"/>
              <a:ext cx="1009799" cy="504899"/>
            </a:xfrm>
            <a:prstGeom prst="rect">
              <a:avLst/>
            </a:prstGeom>
          </p:spPr>
        </p:pic>
      </p:grpSp>
      <p:sp>
        <p:nvSpPr>
          <p:cNvPr id="5" name="object 5"/>
          <p:cNvSpPr txBox="1"/>
          <p:nvPr/>
        </p:nvSpPr>
        <p:spPr>
          <a:xfrm>
            <a:off x="1983326" y="2425968"/>
            <a:ext cx="358140" cy="192360"/>
          </a:xfrm>
          <a:prstGeom prst="rect">
            <a:avLst/>
          </a:prstGeom>
        </p:spPr>
        <p:txBody>
          <a:bodyPr vert="horz" wrap="square" lIns="0" tIns="0" rIns="0" bIns="0" rtlCol="0">
            <a:spAutoFit/>
          </a:bodyPr>
          <a:lstStyle/>
          <a:p>
            <a:pPr>
              <a:lnSpc>
                <a:spcPts val="1473"/>
              </a:lnSpc>
            </a:pPr>
            <a:r>
              <a:rPr sz="1333" spc="-27" dirty="0">
                <a:latin typeface="Arial MT"/>
                <a:cs typeface="Arial MT"/>
              </a:rPr>
              <a:t>Data</a:t>
            </a:r>
            <a:endParaRPr sz="1333">
              <a:latin typeface="Arial MT"/>
              <a:cs typeface="Arial MT"/>
            </a:endParaRPr>
          </a:p>
        </p:txBody>
      </p:sp>
      <p:grpSp>
        <p:nvGrpSpPr>
          <p:cNvPr id="6" name="object 6"/>
          <p:cNvGrpSpPr/>
          <p:nvPr/>
        </p:nvGrpSpPr>
        <p:grpSpPr>
          <a:xfrm>
            <a:off x="2507237" y="2897803"/>
            <a:ext cx="1674707" cy="1337733"/>
            <a:chOff x="1880428" y="2173352"/>
            <a:chExt cx="1256030" cy="1003300"/>
          </a:xfrm>
        </p:grpSpPr>
        <p:pic>
          <p:nvPicPr>
            <p:cNvPr id="7" name="object 7"/>
            <p:cNvPicPr/>
            <p:nvPr/>
          </p:nvPicPr>
          <p:blipFill>
            <a:blip r:embed="rId4" cstate="print"/>
            <a:stretch>
              <a:fillRect/>
            </a:stretch>
          </p:blipFill>
          <p:spPr>
            <a:xfrm>
              <a:off x="1880428" y="2173352"/>
              <a:ext cx="452000" cy="452000"/>
            </a:xfrm>
            <a:prstGeom prst="rect">
              <a:avLst/>
            </a:prstGeom>
          </p:spPr>
        </p:pic>
        <p:pic>
          <p:nvPicPr>
            <p:cNvPr id="8" name="object 8"/>
            <p:cNvPicPr/>
            <p:nvPr/>
          </p:nvPicPr>
          <p:blipFill>
            <a:blip r:embed="rId5" cstate="print"/>
            <a:stretch>
              <a:fillRect/>
            </a:stretch>
          </p:blipFill>
          <p:spPr>
            <a:xfrm>
              <a:off x="1920428" y="2190352"/>
              <a:ext cx="371999" cy="371999"/>
            </a:xfrm>
            <a:prstGeom prst="rect">
              <a:avLst/>
            </a:prstGeom>
          </p:spPr>
        </p:pic>
        <p:pic>
          <p:nvPicPr>
            <p:cNvPr id="9" name="object 9"/>
            <p:cNvPicPr/>
            <p:nvPr/>
          </p:nvPicPr>
          <p:blipFill>
            <a:blip r:embed="rId2" cstate="print"/>
            <a:stretch>
              <a:fillRect/>
            </a:stretch>
          </p:blipFill>
          <p:spPr>
            <a:xfrm>
              <a:off x="2046374" y="2591640"/>
              <a:ext cx="1089800" cy="584900"/>
            </a:xfrm>
            <a:prstGeom prst="rect">
              <a:avLst/>
            </a:prstGeom>
          </p:spPr>
        </p:pic>
        <p:pic>
          <p:nvPicPr>
            <p:cNvPr id="10" name="object 10"/>
            <p:cNvPicPr/>
            <p:nvPr/>
          </p:nvPicPr>
          <p:blipFill>
            <a:blip r:embed="rId3" cstate="print"/>
            <a:stretch>
              <a:fillRect/>
            </a:stretch>
          </p:blipFill>
          <p:spPr>
            <a:xfrm>
              <a:off x="2086373" y="2608640"/>
              <a:ext cx="1009799" cy="504899"/>
            </a:xfrm>
            <a:prstGeom prst="rect">
              <a:avLst/>
            </a:prstGeom>
          </p:spPr>
        </p:pic>
      </p:grpSp>
      <p:sp>
        <p:nvSpPr>
          <p:cNvPr id="11" name="object 11"/>
          <p:cNvSpPr txBox="1"/>
          <p:nvPr/>
        </p:nvSpPr>
        <p:spPr>
          <a:xfrm>
            <a:off x="2909412" y="3630118"/>
            <a:ext cx="1092200" cy="370187"/>
          </a:xfrm>
          <a:prstGeom prst="rect">
            <a:avLst/>
          </a:prstGeom>
        </p:spPr>
        <p:txBody>
          <a:bodyPr vert="horz" wrap="square" lIns="0" tIns="11007" rIns="0" bIns="0" rtlCol="0">
            <a:spAutoFit/>
          </a:bodyPr>
          <a:lstStyle/>
          <a:p>
            <a:pPr marL="140543" indent="-141390">
              <a:lnSpc>
                <a:spcPts val="1400"/>
              </a:lnSpc>
              <a:spcBef>
                <a:spcPts val="87"/>
              </a:spcBef>
            </a:pPr>
            <a:r>
              <a:rPr sz="1333" spc="-13" dirty="0">
                <a:latin typeface="Arial MT"/>
                <a:cs typeface="Arial MT"/>
              </a:rPr>
              <a:t>Computational Resources</a:t>
            </a:r>
            <a:endParaRPr sz="1333">
              <a:latin typeface="Arial MT"/>
              <a:cs typeface="Arial MT"/>
            </a:endParaRPr>
          </a:p>
        </p:txBody>
      </p:sp>
      <p:grpSp>
        <p:nvGrpSpPr>
          <p:cNvPr id="12" name="object 12"/>
          <p:cNvGrpSpPr/>
          <p:nvPr/>
        </p:nvGrpSpPr>
        <p:grpSpPr>
          <a:xfrm>
            <a:off x="1435447" y="4190679"/>
            <a:ext cx="1674707" cy="1338580"/>
            <a:chOff x="1076585" y="3143009"/>
            <a:chExt cx="1256030" cy="1003935"/>
          </a:xfrm>
        </p:grpSpPr>
        <p:pic>
          <p:nvPicPr>
            <p:cNvPr id="13" name="object 13"/>
            <p:cNvPicPr/>
            <p:nvPr/>
          </p:nvPicPr>
          <p:blipFill>
            <a:blip r:embed="rId6" cstate="print"/>
            <a:stretch>
              <a:fillRect/>
            </a:stretch>
          </p:blipFill>
          <p:spPr>
            <a:xfrm>
              <a:off x="1880299" y="3143009"/>
              <a:ext cx="452000" cy="452000"/>
            </a:xfrm>
            <a:prstGeom prst="rect">
              <a:avLst/>
            </a:prstGeom>
          </p:spPr>
        </p:pic>
        <p:pic>
          <p:nvPicPr>
            <p:cNvPr id="14" name="object 14"/>
            <p:cNvPicPr/>
            <p:nvPr/>
          </p:nvPicPr>
          <p:blipFill>
            <a:blip r:embed="rId7" cstate="print"/>
            <a:stretch>
              <a:fillRect/>
            </a:stretch>
          </p:blipFill>
          <p:spPr>
            <a:xfrm>
              <a:off x="1920299" y="3160009"/>
              <a:ext cx="371999" cy="372000"/>
            </a:xfrm>
            <a:prstGeom prst="rect">
              <a:avLst/>
            </a:prstGeom>
          </p:spPr>
        </p:pic>
        <p:pic>
          <p:nvPicPr>
            <p:cNvPr id="15" name="object 15"/>
            <p:cNvPicPr/>
            <p:nvPr/>
          </p:nvPicPr>
          <p:blipFill>
            <a:blip r:embed="rId2" cstate="print"/>
            <a:stretch>
              <a:fillRect/>
            </a:stretch>
          </p:blipFill>
          <p:spPr>
            <a:xfrm>
              <a:off x="1076585" y="3561430"/>
              <a:ext cx="1089800" cy="584900"/>
            </a:xfrm>
            <a:prstGeom prst="rect">
              <a:avLst/>
            </a:prstGeom>
          </p:spPr>
        </p:pic>
        <p:pic>
          <p:nvPicPr>
            <p:cNvPr id="16" name="object 16"/>
            <p:cNvPicPr/>
            <p:nvPr/>
          </p:nvPicPr>
          <p:blipFill>
            <a:blip r:embed="rId3" cstate="print"/>
            <a:stretch>
              <a:fillRect/>
            </a:stretch>
          </p:blipFill>
          <p:spPr>
            <a:xfrm>
              <a:off x="1116585" y="3578430"/>
              <a:ext cx="1009799" cy="504899"/>
            </a:xfrm>
            <a:prstGeom prst="rect">
              <a:avLst/>
            </a:prstGeom>
          </p:spPr>
        </p:pic>
      </p:grpSp>
      <p:sp>
        <p:nvSpPr>
          <p:cNvPr id="17" name="object 17"/>
          <p:cNvSpPr txBox="1"/>
          <p:nvPr/>
        </p:nvSpPr>
        <p:spPr>
          <a:xfrm>
            <a:off x="1705746" y="5012070"/>
            <a:ext cx="913553" cy="192360"/>
          </a:xfrm>
          <a:prstGeom prst="rect">
            <a:avLst/>
          </a:prstGeom>
        </p:spPr>
        <p:txBody>
          <a:bodyPr vert="horz" wrap="square" lIns="0" tIns="0" rIns="0" bIns="0" rtlCol="0">
            <a:spAutoFit/>
          </a:bodyPr>
          <a:lstStyle/>
          <a:p>
            <a:pPr>
              <a:lnSpc>
                <a:spcPts val="1473"/>
              </a:lnSpc>
            </a:pPr>
            <a:r>
              <a:rPr sz="1333" spc="-13" dirty="0">
                <a:latin typeface="Arial MT"/>
                <a:cs typeface="Arial MT"/>
              </a:rPr>
              <a:t>Applications</a:t>
            </a:r>
            <a:endParaRPr sz="1333">
              <a:latin typeface="Arial MT"/>
              <a:cs typeface="Arial MT"/>
            </a:endParaRPr>
          </a:p>
        </p:txBody>
      </p:sp>
      <p:grpSp>
        <p:nvGrpSpPr>
          <p:cNvPr id="18" name="object 18"/>
          <p:cNvGrpSpPr/>
          <p:nvPr/>
        </p:nvGrpSpPr>
        <p:grpSpPr>
          <a:xfrm>
            <a:off x="142396" y="3455522"/>
            <a:ext cx="1674707" cy="1337733"/>
            <a:chOff x="106797" y="2591641"/>
            <a:chExt cx="1256030" cy="1003300"/>
          </a:xfrm>
        </p:grpSpPr>
        <p:pic>
          <p:nvPicPr>
            <p:cNvPr id="19" name="object 19"/>
            <p:cNvPicPr/>
            <p:nvPr/>
          </p:nvPicPr>
          <p:blipFill>
            <a:blip r:embed="rId4" cstate="print"/>
            <a:stretch>
              <a:fillRect/>
            </a:stretch>
          </p:blipFill>
          <p:spPr>
            <a:xfrm>
              <a:off x="910642" y="3142880"/>
              <a:ext cx="452000" cy="452000"/>
            </a:xfrm>
            <a:prstGeom prst="rect">
              <a:avLst/>
            </a:prstGeom>
          </p:spPr>
        </p:pic>
        <p:pic>
          <p:nvPicPr>
            <p:cNvPr id="20" name="object 20"/>
            <p:cNvPicPr/>
            <p:nvPr/>
          </p:nvPicPr>
          <p:blipFill>
            <a:blip r:embed="rId8" cstate="print"/>
            <a:stretch>
              <a:fillRect/>
            </a:stretch>
          </p:blipFill>
          <p:spPr>
            <a:xfrm>
              <a:off x="950642" y="3159880"/>
              <a:ext cx="371999" cy="371999"/>
            </a:xfrm>
            <a:prstGeom prst="rect">
              <a:avLst/>
            </a:prstGeom>
          </p:spPr>
        </p:pic>
        <p:pic>
          <p:nvPicPr>
            <p:cNvPr id="21" name="object 21"/>
            <p:cNvPicPr/>
            <p:nvPr/>
          </p:nvPicPr>
          <p:blipFill>
            <a:blip r:embed="rId2" cstate="print"/>
            <a:stretch>
              <a:fillRect/>
            </a:stretch>
          </p:blipFill>
          <p:spPr>
            <a:xfrm>
              <a:off x="106797" y="2591641"/>
              <a:ext cx="1089800" cy="584900"/>
            </a:xfrm>
            <a:prstGeom prst="rect">
              <a:avLst/>
            </a:prstGeom>
          </p:spPr>
        </p:pic>
        <p:pic>
          <p:nvPicPr>
            <p:cNvPr id="22" name="object 22"/>
            <p:cNvPicPr/>
            <p:nvPr/>
          </p:nvPicPr>
          <p:blipFill>
            <a:blip r:embed="rId3" cstate="print"/>
            <a:stretch>
              <a:fillRect/>
            </a:stretch>
          </p:blipFill>
          <p:spPr>
            <a:xfrm>
              <a:off x="146797" y="2608640"/>
              <a:ext cx="1009799" cy="504899"/>
            </a:xfrm>
            <a:prstGeom prst="rect">
              <a:avLst/>
            </a:prstGeom>
          </p:spPr>
        </p:pic>
      </p:grpSp>
      <p:sp>
        <p:nvSpPr>
          <p:cNvPr id="23" name="object 23"/>
          <p:cNvSpPr txBox="1"/>
          <p:nvPr/>
        </p:nvSpPr>
        <p:spPr>
          <a:xfrm>
            <a:off x="489900" y="3686045"/>
            <a:ext cx="758613" cy="222219"/>
          </a:xfrm>
          <a:prstGeom prst="rect">
            <a:avLst/>
          </a:prstGeom>
        </p:spPr>
        <p:txBody>
          <a:bodyPr vert="horz" wrap="square" lIns="0" tIns="16933" rIns="0" bIns="0" rtlCol="0">
            <a:spAutoFit/>
          </a:bodyPr>
          <a:lstStyle/>
          <a:p>
            <a:pPr marL="16933">
              <a:spcBef>
                <a:spcPts val="133"/>
              </a:spcBef>
            </a:pPr>
            <a:r>
              <a:rPr sz="1333" spc="-13" dirty="0">
                <a:latin typeface="Arial MT"/>
                <a:cs typeface="Arial MT"/>
              </a:rPr>
              <a:t>Research</a:t>
            </a:r>
            <a:endParaRPr sz="1333">
              <a:latin typeface="Arial MT"/>
              <a:cs typeface="Arial MT"/>
            </a:endParaRPr>
          </a:p>
        </p:txBody>
      </p:sp>
      <p:grpSp>
        <p:nvGrpSpPr>
          <p:cNvPr id="24" name="object 24"/>
          <p:cNvGrpSpPr/>
          <p:nvPr/>
        </p:nvGrpSpPr>
        <p:grpSpPr>
          <a:xfrm>
            <a:off x="1067340" y="2095750"/>
            <a:ext cx="3164840" cy="3441700"/>
            <a:chOff x="800505" y="1571812"/>
            <a:chExt cx="2373630" cy="2581275"/>
          </a:xfrm>
        </p:grpSpPr>
        <p:pic>
          <p:nvPicPr>
            <p:cNvPr id="25" name="object 25"/>
            <p:cNvPicPr/>
            <p:nvPr/>
          </p:nvPicPr>
          <p:blipFill>
            <a:blip r:embed="rId6" cstate="print"/>
            <a:stretch>
              <a:fillRect/>
            </a:stretch>
          </p:blipFill>
          <p:spPr>
            <a:xfrm>
              <a:off x="910771" y="2173223"/>
              <a:ext cx="452000" cy="452000"/>
            </a:xfrm>
            <a:prstGeom prst="rect">
              <a:avLst/>
            </a:prstGeom>
          </p:spPr>
        </p:pic>
        <p:pic>
          <p:nvPicPr>
            <p:cNvPr id="26" name="object 26"/>
            <p:cNvPicPr/>
            <p:nvPr/>
          </p:nvPicPr>
          <p:blipFill>
            <a:blip r:embed="rId9" cstate="print"/>
            <a:stretch>
              <a:fillRect/>
            </a:stretch>
          </p:blipFill>
          <p:spPr>
            <a:xfrm>
              <a:off x="950771" y="2190223"/>
              <a:ext cx="371999" cy="371999"/>
            </a:xfrm>
            <a:prstGeom prst="rect">
              <a:avLst/>
            </a:prstGeom>
          </p:spPr>
        </p:pic>
        <p:sp>
          <p:nvSpPr>
            <p:cNvPr id="27" name="object 27"/>
            <p:cNvSpPr/>
            <p:nvPr/>
          </p:nvSpPr>
          <p:spPr>
            <a:xfrm>
              <a:off x="800493" y="1571815"/>
              <a:ext cx="2373630" cy="2581275"/>
            </a:xfrm>
            <a:custGeom>
              <a:avLst/>
              <a:gdLst/>
              <a:ahLst/>
              <a:cxnLst/>
              <a:rect l="l" t="t" r="r" b="b"/>
              <a:pathLst>
                <a:path w="2373630" h="2581275">
                  <a:moveTo>
                    <a:pt x="2373299" y="841959"/>
                  </a:moveTo>
                  <a:lnTo>
                    <a:pt x="1499108" y="841959"/>
                  </a:lnTo>
                  <a:lnTo>
                    <a:pt x="1499108" y="0"/>
                  </a:lnTo>
                  <a:lnTo>
                    <a:pt x="0" y="0"/>
                  </a:lnTo>
                  <a:lnTo>
                    <a:pt x="0" y="1035900"/>
                  </a:lnTo>
                  <a:lnTo>
                    <a:pt x="1032903" y="1035900"/>
                  </a:lnTo>
                  <a:lnTo>
                    <a:pt x="1032903" y="1544815"/>
                  </a:lnTo>
                  <a:lnTo>
                    <a:pt x="79463" y="1544815"/>
                  </a:lnTo>
                  <a:lnTo>
                    <a:pt x="79463" y="2580716"/>
                  </a:lnTo>
                  <a:lnTo>
                    <a:pt x="1419860" y="2580716"/>
                  </a:lnTo>
                  <a:lnTo>
                    <a:pt x="1419860" y="1995462"/>
                  </a:lnTo>
                  <a:lnTo>
                    <a:pt x="2373299" y="1995462"/>
                  </a:lnTo>
                  <a:lnTo>
                    <a:pt x="2373299" y="841959"/>
                  </a:lnTo>
                  <a:close/>
                </a:path>
              </a:pathLst>
            </a:custGeom>
            <a:solidFill>
              <a:srgbClr val="FFFFFF">
                <a:alpha val="76858"/>
              </a:srgbClr>
            </a:solidFill>
          </p:spPr>
          <p:txBody>
            <a:bodyPr wrap="square" lIns="0" tIns="0" rIns="0" bIns="0" rtlCol="0"/>
            <a:lstStyle/>
            <a:p>
              <a:endParaRPr sz="2400"/>
            </a:p>
          </p:txBody>
        </p:sp>
      </p:grpSp>
      <p:sp>
        <p:nvSpPr>
          <p:cNvPr id="28" name="object 28"/>
          <p:cNvSpPr txBox="1">
            <a:spLocks noGrp="1"/>
          </p:cNvSpPr>
          <p:nvPr>
            <p:ph type="title"/>
          </p:nvPr>
        </p:nvSpPr>
        <p:spPr>
          <a:xfrm>
            <a:off x="279699" y="308060"/>
            <a:ext cx="11676327" cy="1318719"/>
          </a:xfrm>
          <a:prstGeom prst="rect">
            <a:avLst/>
          </a:prstGeom>
        </p:spPr>
        <p:txBody>
          <a:bodyPr vert="horz" wrap="square" lIns="0" tIns="282853" rIns="0" bIns="0" rtlCol="0" anchor="ctr">
            <a:spAutoFit/>
          </a:bodyPr>
          <a:lstStyle/>
          <a:p>
            <a:pPr marL="1049840" marR="6773" indent="-885591">
              <a:lnSpc>
                <a:spcPts val="4000"/>
              </a:lnSpc>
              <a:spcBef>
                <a:spcPts val="667"/>
              </a:spcBef>
            </a:pPr>
            <a:r>
              <a:rPr sz="3600" spc="-47" dirty="0"/>
              <a:t>Availability</a:t>
            </a:r>
            <a:r>
              <a:rPr sz="3600" spc="-107" dirty="0"/>
              <a:t> </a:t>
            </a:r>
            <a:r>
              <a:rPr sz="3600" dirty="0"/>
              <a:t>of</a:t>
            </a:r>
            <a:r>
              <a:rPr sz="3600" spc="-107" dirty="0"/>
              <a:t> </a:t>
            </a:r>
            <a:r>
              <a:rPr sz="3600" dirty="0"/>
              <a:t>Data</a:t>
            </a:r>
            <a:r>
              <a:rPr sz="3600" spc="-107" dirty="0"/>
              <a:t> </a:t>
            </a:r>
            <a:r>
              <a:rPr sz="3600" dirty="0"/>
              <a:t>and</a:t>
            </a:r>
            <a:r>
              <a:rPr sz="3600" spc="-113" dirty="0"/>
              <a:t> </a:t>
            </a:r>
            <a:r>
              <a:rPr sz="3600" spc="-13" dirty="0"/>
              <a:t>Computational</a:t>
            </a:r>
            <a:r>
              <a:rPr sz="3600" spc="-107" dirty="0"/>
              <a:t> </a:t>
            </a:r>
            <a:r>
              <a:rPr sz="3600" spc="-13" dirty="0"/>
              <a:t>Resources </a:t>
            </a:r>
            <a:r>
              <a:rPr sz="3600" dirty="0"/>
              <a:t>leads</a:t>
            </a:r>
            <a:r>
              <a:rPr sz="3600" spc="-127" dirty="0"/>
              <a:t> </a:t>
            </a:r>
            <a:r>
              <a:rPr sz="3600" dirty="0"/>
              <a:t>to</a:t>
            </a:r>
            <a:r>
              <a:rPr sz="3600" spc="-127" dirty="0"/>
              <a:t> </a:t>
            </a:r>
            <a:r>
              <a:rPr sz="3600" dirty="0"/>
              <a:t>more</a:t>
            </a:r>
            <a:r>
              <a:rPr sz="3600" spc="-120" dirty="0"/>
              <a:t> </a:t>
            </a:r>
            <a:r>
              <a:rPr sz="3600" spc="-13" dirty="0"/>
              <a:t>Applications</a:t>
            </a:r>
            <a:r>
              <a:rPr sz="3600" spc="-127" dirty="0"/>
              <a:t> </a:t>
            </a:r>
            <a:r>
              <a:rPr sz="3600" dirty="0"/>
              <a:t>and</a:t>
            </a:r>
            <a:r>
              <a:rPr sz="3600" spc="-127" dirty="0"/>
              <a:t> </a:t>
            </a:r>
            <a:r>
              <a:rPr sz="3600" spc="-13" dirty="0"/>
              <a:t>Research</a:t>
            </a:r>
          </a:p>
        </p:txBody>
      </p:sp>
      <p:pic>
        <p:nvPicPr>
          <p:cNvPr id="29" name="object 29"/>
          <p:cNvPicPr/>
          <p:nvPr/>
        </p:nvPicPr>
        <p:blipFill>
          <a:blip r:embed="rId10" cstate="print"/>
          <a:stretch>
            <a:fillRect/>
          </a:stretch>
        </p:blipFill>
        <p:spPr>
          <a:xfrm>
            <a:off x="6383001" y="1846649"/>
            <a:ext cx="4291332" cy="3571099"/>
          </a:xfrm>
          <a:prstGeom prst="rect">
            <a:avLst/>
          </a:prstGeom>
        </p:spPr>
      </p:pic>
      <p:sp>
        <p:nvSpPr>
          <p:cNvPr id="31" name="TextBox 30">
            <a:extLst>
              <a:ext uri="{FF2B5EF4-FFF2-40B4-BE49-F238E27FC236}">
                <a16:creationId xmlns:a16="http://schemas.microsoft.com/office/drawing/2014/main" id="{44BEFC4D-3C21-44F2-B749-A144360AB3E4}"/>
              </a:ext>
            </a:extLst>
          </p:cNvPr>
          <p:cNvSpPr txBox="1"/>
          <p:nvPr/>
        </p:nvSpPr>
        <p:spPr>
          <a:xfrm>
            <a:off x="731519" y="5800632"/>
            <a:ext cx="11264751" cy="646331"/>
          </a:xfrm>
          <a:prstGeom prst="rect">
            <a:avLst/>
          </a:prstGeom>
          <a:noFill/>
        </p:spPr>
        <p:txBody>
          <a:bodyPr wrap="square">
            <a:spAutoFit/>
          </a:bodyPr>
          <a:lstStyle/>
          <a:p>
            <a:r>
              <a:rPr lang="en-IN" dirty="0">
                <a:hlinkClick r:id="rId11"/>
              </a:rPr>
              <a:t>https://ourworldindata.org/</a:t>
            </a:r>
            <a:r>
              <a:rPr lang="en-IN" dirty="0" err="1">
                <a:hlinkClick r:id="rId11"/>
              </a:rPr>
              <a:t>grapher</a:t>
            </a:r>
            <a:r>
              <a:rPr lang="en-IN" dirty="0">
                <a:hlinkClick r:id="rId11"/>
              </a:rPr>
              <a:t>/</a:t>
            </a:r>
            <a:r>
              <a:rPr lang="en-IN" dirty="0" err="1">
                <a:hlinkClick r:id="rId11"/>
              </a:rPr>
              <a:t>annual-scholarly-publications-on-artificial-intelligence?time</a:t>
            </a:r>
            <a:r>
              <a:rPr lang="en-IN" dirty="0">
                <a:hlinkClick r:id="rId11"/>
              </a:rPr>
              <a:t>=2013..latest&amp;region=</a:t>
            </a:r>
            <a:r>
              <a:rPr lang="en-IN" dirty="0" err="1">
                <a:hlinkClick r:id="rId11"/>
              </a:rPr>
              <a:t>Asia&amp;country</a:t>
            </a:r>
            <a:r>
              <a:rPr lang="en-IN" dirty="0">
                <a:hlinkClick r:id="rId11"/>
              </a:rPr>
              <a:t>=</a:t>
            </a:r>
            <a:r>
              <a:rPr lang="en-IN" dirty="0" err="1">
                <a:hlinkClick r:id="rId11"/>
              </a:rPr>
              <a:t>USA~GBR~DEU~CHN~OWID_WRL~IND~AUS#explore-the-data</a:t>
            </a:r>
            <a:r>
              <a:rPr lang="en-IN" dirty="0"/>
              <a:t> </a:t>
            </a:r>
          </a:p>
        </p:txBody>
      </p:sp>
      <p:sp>
        <p:nvSpPr>
          <p:cNvPr id="33" name="TextBox 32">
            <a:extLst>
              <a:ext uri="{FF2B5EF4-FFF2-40B4-BE49-F238E27FC236}">
                <a16:creationId xmlns:a16="http://schemas.microsoft.com/office/drawing/2014/main" id="{7352ABED-67D1-4882-A26F-B13A7497FE1D}"/>
              </a:ext>
            </a:extLst>
          </p:cNvPr>
          <p:cNvSpPr txBox="1"/>
          <p:nvPr/>
        </p:nvSpPr>
        <p:spPr>
          <a:xfrm>
            <a:off x="3047104" y="6409769"/>
            <a:ext cx="6094206" cy="369332"/>
          </a:xfrm>
          <a:prstGeom prst="rect">
            <a:avLst/>
          </a:prstGeom>
          <a:noFill/>
        </p:spPr>
        <p:txBody>
          <a:bodyPr wrap="square">
            <a:spAutoFit/>
          </a:bodyPr>
          <a:lstStyle/>
          <a:p>
            <a:r>
              <a:rPr lang="en-IN" dirty="0">
                <a:hlinkClick r:id="rId12"/>
              </a:rPr>
              <a:t>https://hai.stanford.edu/news/ai-index-state-ai-13-charts</a:t>
            </a:r>
            <a:r>
              <a:rPr lang="en-IN"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300447"/>
            <a:ext cx="10051845" cy="940652"/>
          </a:xfrm>
          <a:prstGeom prst="rect">
            <a:avLst/>
          </a:prstGeom>
        </p:spPr>
        <p:txBody>
          <a:bodyPr vert="horz" wrap="square" lIns="0" tIns="260995" rIns="0" bIns="0" rtlCol="0" anchor="ctr">
            <a:spAutoFit/>
          </a:bodyPr>
          <a:lstStyle/>
          <a:p>
            <a:pPr marL="1722077">
              <a:lnSpc>
                <a:spcPct val="100000"/>
              </a:lnSpc>
              <a:spcBef>
                <a:spcPts val="133"/>
              </a:spcBef>
            </a:pPr>
            <a:r>
              <a:rPr dirty="0"/>
              <a:t>Machine</a:t>
            </a:r>
            <a:r>
              <a:rPr spc="-160" dirty="0"/>
              <a:t> </a:t>
            </a:r>
            <a:r>
              <a:rPr spc="-27" dirty="0"/>
              <a:t>Learning</a:t>
            </a:r>
            <a:r>
              <a:rPr spc="-147" dirty="0"/>
              <a:t> </a:t>
            </a:r>
            <a:r>
              <a:rPr dirty="0"/>
              <a:t>vs.</a:t>
            </a:r>
            <a:r>
              <a:rPr spc="-152" dirty="0"/>
              <a:t> </a:t>
            </a:r>
            <a:r>
              <a:rPr dirty="0"/>
              <a:t>Deep</a:t>
            </a:r>
            <a:r>
              <a:rPr spc="-152" dirty="0"/>
              <a:t> </a:t>
            </a:r>
            <a:r>
              <a:rPr spc="-13" dirty="0"/>
              <a:t>Learning</a:t>
            </a:r>
          </a:p>
        </p:txBody>
      </p:sp>
      <p:pic>
        <p:nvPicPr>
          <p:cNvPr id="8" name="Picture 7">
            <a:extLst>
              <a:ext uri="{FF2B5EF4-FFF2-40B4-BE49-F238E27FC236}">
                <a16:creationId xmlns:a16="http://schemas.microsoft.com/office/drawing/2014/main" id="{1D2FA1A3-6785-42D2-B30B-5125C6946427}"/>
              </a:ext>
            </a:extLst>
          </p:cNvPr>
          <p:cNvPicPr>
            <a:picLocks noChangeAspect="1"/>
          </p:cNvPicPr>
          <p:nvPr/>
        </p:nvPicPr>
        <p:blipFill>
          <a:blip r:embed="rId2"/>
          <a:stretch>
            <a:fillRect/>
          </a:stretch>
        </p:blipFill>
        <p:spPr>
          <a:xfrm>
            <a:off x="1561046" y="1241099"/>
            <a:ext cx="9478698" cy="5287113"/>
          </a:xfrm>
          <a:prstGeom prst="rect">
            <a:avLst/>
          </a:prstGeom>
        </p:spPr>
      </p:pic>
    </p:spTree>
    <p:extLst>
      <p:ext uri="{BB962C8B-B14F-4D97-AF65-F5344CB8AC3E}">
        <p14:creationId xmlns:p14="http://schemas.microsoft.com/office/powerpoint/2010/main" val="88832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202123"/>
            <a:ext cx="10661445" cy="940652"/>
          </a:xfrm>
          <a:prstGeom prst="rect">
            <a:avLst/>
          </a:prstGeom>
        </p:spPr>
        <p:txBody>
          <a:bodyPr vert="horz" wrap="square" lIns="0" tIns="260995" rIns="0" bIns="0" rtlCol="0" anchor="ctr">
            <a:spAutoFit/>
          </a:bodyPr>
          <a:lstStyle/>
          <a:p>
            <a:pPr marL="1722077">
              <a:lnSpc>
                <a:spcPct val="100000"/>
              </a:lnSpc>
              <a:spcBef>
                <a:spcPts val="133"/>
              </a:spcBef>
            </a:pPr>
            <a:r>
              <a:rPr dirty="0"/>
              <a:t>Machine</a:t>
            </a:r>
            <a:r>
              <a:rPr spc="-160" dirty="0"/>
              <a:t> </a:t>
            </a:r>
            <a:r>
              <a:rPr spc="-27" dirty="0"/>
              <a:t>Learning</a:t>
            </a:r>
            <a:r>
              <a:rPr spc="-147" dirty="0"/>
              <a:t> </a:t>
            </a:r>
            <a:r>
              <a:rPr dirty="0"/>
              <a:t>vs.</a:t>
            </a:r>
            <a:r>
              <a:rPr spc="-152" dirty="0"/>
              <a:t> </a:t>
            </a:r>
            <a:r>
              <a:rPr dirty="0"/>
              <a:t>Deep</a:t>
            </a:r>
            <a:r>
              <a:rPr spc="-152" dirty="0"/>
              <a:t> </a:t>
            </a:r>
            <a:r>
              <a:rPr spc="-13" dirty="0"/>
              <a:t>Learning</a:t>
            </a:r>
          </a:p>
        </p:txBody>
      </p:sp>
      <p:grpSp>
        <p:nvGrpSpPr>
          <p:cNvPr id="3" name="object 3"/>
          <p:cNvGrpSpPr/>
          <p:nvPr/>
        </p:nvGrpSpPr>
        <p:grpSpPr>
          <a:xfrm>
            <a:off x="1828800" y="1421991"/>
            <a:ext cx="9045787" cy="4406900"/>
            <a:chOff x="1371600" y="1066493"/>
            <a:chExt cx="6784340" cy="3305175"/>
          </a:xfrm>
        </p:grpSpPr>
        <p:pic>
          <p:nvPicPr>
            <p:cNvPr id="4" name="object 4"/>
            <p:cNvPicPr/>
            <p:nvPr/>
          </p:nvPicPr>
          <p:blipFill>
            <a:blip r:embed="rId2" cstate="print"/>
            <a:stretch>
              <a:fillRect/>
            </a:stretch>
          </p:blipFill>
          <p:spPr>
            <a:xfrm>
              <a:off x="1371600" y="1066493"/>
              <a:ext cx="6724649" cy="3305174"/>
            </a:xfrm>
            <a:prstGeom prst="rect">
              <a:avLst/>
            </a:prstGeom>
          </p:spPr>
        </p:pic>
        <p:pic>
          <p:nvPicPr>
            <p:cNvPr id="5" name="object 5"/>
            <p:cNvPicPr/>
            <p:nvPr/>
          </p:nvPicPr>
          <p:blipFill>
            <a:blip r:embed="rId3" cstate="print"/>
            <a:stretch>
              <a:fillRect/>
            </a:stretch>
          </p:blipFill>
          <p:spPr>
            <a:xfrm>
              <a:off x="1417525" y="1328522"/>
              <a:ext cx="1094174" cy="1189025"/>
            </a:xfrm>
            <a:prstGeom prst="rect">
              <a:avLst/>
            </a:prstGeom>
          </p:spPr>
        </p:pic>
        <p:pic>
          <p:nvPicPr>
            <p:cNvPr id="6" name="object 6"/>
            <p:cNvPicPr/>
            <p:nvPr/>
          </p:nvPicPr>
          <p:blipFill>
            <a:blip r:embed="rId4" cstate="print"/>
            <a:stretch>
              <a:fillRect/>
            </a:stretch>
          </p:blipFill>
          <p:spPr>
            <a:xfrm>
              <a:off x="6898550" y="1371212"/>
              <a:ext cx="1257324" cy="1103650"/>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202123"/>
            <a:ext cx="11350630" cy="940652"/>
          </a:xfrm>
          <a:prstGeom prst="rect">
            <a:avLst/>
          </a:prstGeom>
        </p:spPr>
        <p:txBody>
          <a:bodyPr vert="horz" wrap="square" lIns="0" tIns="260995" rIns="0" bIns="0" rtlCol="0" anchor="ctr">
            <a:spAutoFit/>
          </a:bodyPr>
          <a:lstStyle/>
          <a:p>
            <a:pPr marL="1722077">
              <a:lnSpc>
                <a:spcPct val="100000"/>
              </a:lnSpc>
              <a:spcBef>
                <a:spcPts val="133"/>
              </a:spcBef>
            </a:pPr>
            <a:r>
              <a:rPr dirty="0"/>
              <a:t>Machine</a:t>
            </a:r>
            <a:r>
              <a:rPr spc="-160" dirty="0"/>
              <a:t> </a:t>
            </a:r>
            <a:r>
              <a:rPr spc="-27" dirty="0"/>
              <a:t>Learning</a:t>
            </a:r>
            <a:r>
              <a:rPr spc="-147" dirty="0"/>
              <a:t> </a:t>
            </a:r>
            <a:r>
              <a:rPr dirty="0"/>
              <a:t>vs.</a:t>
            </a:r>
            <a:r>
              <a:rPr spc="-152" dirty="0"/>
              <a:t> </a:t>
            </a:r>
            <a:r>
              <a:rPr dirty="0"/>
              <a:t>Deep</a:t>
            </a:r>
            <a:r>
              <a:rPr spc="-152" dirty="0"/>
              <a:t> </a:t>
            </a:r>
            <a:r>
              <a:rPr spc="-13" dirty="0"/>
              <a:t>Learning</a:t>
            </a:r>
          </a:p>
        </p:txBody>
      </p:sp>
      <p:pic>
        <p:nvPicPr>
          <p:cNvPr id="8" name="Picture 7">
            <a:extLst>
              <a:ext uri="{FF2B5EF4-FFF2-40B4-BE49-F238E27FC236}">
                <a16:creationId xmlns:a16="http://schemas.microsoft.com/office/drawing/2014/main" id="{C924051B-9B07-4C62-BA06-3CCAEBCC245B}"/>
              </a:ext>
            </a:extLst>
          </p:cNvPr>
          <p:cNvPicPr>
            <a:picLocks noChangeAspect="1"/>
          </p:cNvPicPr>
          <p:nvPr/>
        </p:nvPicPr>
        <p:blipFill>
          <a:blip r:embed="rId2"/>
          <a:stretch>
            <a:fillRect/>
          </a:stretch>
        </p:blipFill>
        <p:spPr>
          <a:xfrm>
            <a:off x="1385230" y="1111553"/>
            <a:ext cx="9421540" cy="5544324"/>
          </a:xfrm>
          <a:prstGeom prst="rect">
            <a:avLst/>
          </a:prstGeom>
        </p:spPr>
      </p:pic>
    </p:spTree>
    <p:extLst>
      <p:ext uri="{BB962C8B-B14F-4D97-AF65-F5344CB8AC3E}">
        <p14:creationId xmlns:p14="http://schemas.microsoft.com/office/powerpoint/2010/main" val="2489772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2575</Words>
  <Application>Microsoft Office PowerPoint</Application>
  <PresentationFormat>Widescreen</PresentationFormat>
  <Paragraphs>323</Paragraphs>
  <Slides>64</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Arial MT</vt:lpstr>
      <vt:lpstr>Calibri</vt:lpstr>
      <vt:lpstr>Calibri Light</vt:lpstr>
      <vt:lpstr>Georgia</vt:lpstr>
      <vt:lpstr>Roboto</vt:lpstr>
      <vt:lpstr>Verdana</vt:lpstr>
      <vt:lpstr>Office Theme</vt:lpstr>
      <vt:lpstr>Deep Learning</vt:lpstr>
      <vt:lpstr>Fundamentals of Deep Learning</vt:lpstr>
      <vt:lpstr>What is Deep Learning?</vt:lpstr>
      <vt:lpstr>Deep Learning is a type of Machine Learning</vt:lpstr>
      <vt:lpstr>Machine Learning vs. Deep Learning</vt:lpstr>
      <vt:lpstr>Machine Learning vs. Deep Learning</vt:lpstr>
      <vt:lpstr>Machine Learning vs. Deep Learning</vt:lpstr>
      <vt:lpstr>Machine Learning vs. Deep Learning</vt:lpstr>
      <vt:lpstr>Machine Learning vs. Deep Learning</vt:lpstr>
      <vt:lpstr>Represent the world as nested hierarchy of concepts</vt:lpstr>
      <vt:lpstr>Represent the world as nested hierarchy of concepts</vt:lpstr>
      <vt:lpstr>Represent the world as nested hierarchy of concepts</vt:lpstr>
      <vt:lpstr>Represent the world as nested hierarchy of concepts</vt:lpstr>
      <vt:lpstr>         What is Deep Learning?</vt:lpstr>
      <vt:lpstr>What is Deep Learning?</vt:lpstr>
      <vt:lpstr>What is Deep Learning?</vt:lpstr>
      <vt:lpstr>PowerPoint Presentation</vt:lpstr>
      <vt:lpstr>Automatic Feature Extraction</vt:lpstr>
      <vt:lpstr>Automatic Feature Extraction</vt:lpstr>
      <vt:lpstr>PowerPoint Presentation</vt:lpstr>
      <vt:lpstr>PowerPoint Presentation</vt:lpstr>
      <vt:lpstr>PowerPoint Presentation</vt:lpstr>
      <vt:lpstr>PowerPoint Presentation</vt:lpstr>
      <vt:lpstr>PowerPoint Presentation</vt:lpstr>
      <vt:lpstr>What is Deep Learning?</vt:lpstr>
      <vt:lpstr>Performs well with high amount of Data</vt:lpstr>
      <vt:lpstr>Performs well with high amount of Data</vt:lpstr>
      <vt:lpstr>Deep Learning algorithms require more computation power</vt:lpstr>
      <vt:lpstr>Deep Learning helps to solve problems End -to- End</vt:lpstr>
      <vt:lpstr>Deep Learning helps to solve problems End -to- End</vt:lpstr>
      <vt:lpstr>Deep Learning helps to solve problems End -to- End</vt:lpstr>
      <vt:lpstr>Deep Learning helps to solve problems End -to- End</vt:lpstr>
      <vt:lpstr>Deep Learning is less interpretable</vt:lpstr>
      <vt:lpstr>Deep Learning is less interpretable</vt:lpstr>
      <vt:lpstr>Deep Learning is less interpretable</vt:lpstr>
      <vt:lpstr>Machine Learning Vs. Deep Learning</vt:lpstr>
      <vt:lpstr>Why Deep Learning has become so popular among data scientists?</vt:lpstr>
      <vt:lpstr>Why Deep Learning has become so popular?</vt:lpstr>
      <vt:lpstr>Why Deep Learning has become so popular?</vt:lpstr>
      <vt:lpstr>Reasons behind this attention</vt:lpstr>
      <vt:lpstr>Reasons behind this attention</vt:lpstr>
      <vt:lpstr>Reasons behind this attention</vt:lpstr>
      <vt:lpstr>Reasons behind this attention</vt:lpstr>
      <vt:lpstr>Reasons behind this attention</vt:lpstr>
      <vt:lpstr>Reasons behind this attention</vt:lpstr>
      <vt:lpstr>Exponential Data Growth since 2013</vt:lpstr>
      <vt:lpstr>Reduction in Data Storage cost</vt:lpstr>
      <vt:lpstr>Performs well with high amount of Data</vt:lpstr>
      <vt:lpstr>The Computational Power increased by 100,000 times since 2000</vt:lpstr>
      <vt:lpstr>The Computational Power increased by 1000 times since 2015</vt:lpstr>
      <vt:lpstr>CPU vs GPU vs TPU</vt:lpstr>
      <vt:lpstr>Cloud GPU/ TPU Alternatives for Deep Learning</vt:lpstr>
      <vt:lpstr>Deep Learning Framework</vt:lpstr>
      <vt:lpstr>What kind of Hardware is needed for Deep Learning?</vt:lpstr>
      <vt:lpstr>Availability of Data and Computational Resources leads to more Applications</vt:lpstr>
      <vt:lpstr>Applications of Deep Learning: Automobile</vt:lpstr>
      <vt:lpstr>Applications of Deep Learning: Automobile</vt:lpstr>
      <vt:lpstr>Applications of Deep Learning: Healthcare</vt:lpstr>
      <vt:lpstr>Applications of Deep Learning: Healthcare</vt:lpstr>
      <vt:lpstr>Applications of Deep Learning: AI assistant</vt:lpstr>
      <vt:lpstr>Applications of Deep Learning: Tourism</vt:lpstr>
      <vt:lpstr>Applications of Deep Learning: Tourism</vt:lpstr>
      <vt:lpstr>BANKING &amp; FINANCE</vt:lpstr>
      <vt:lpstr>Availability of Data and Computational Resources leads to more Applications and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Milan Amrut Joshi</dc:creator>
  <cp:lastModifiedBy>Anvit Joshi</cp:lastModifiedBy>
  <cp:revision>24</cp:revision>
  <dcterms:created xsi:type="dcterms:W3CDTF">2024-09-05T06:47:45Z</dcterms:created>
  <dcterms:modified xsi:type="dcterms:W3CDTF">2024-09-14T05:18:02Z</dcterms:modified>
</cp:coreProperties>
</file>